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  <p:sldMasterId id="2147483662" r:id="rId2"/>
  </p:sldMasterIdLst>
  <p:notesMasterIdLst>
    <p:notesMasterId r:id="rId63"/>
  </p:notesMasterIdLst>
  <p:handoutMasterIdLst>
    <p:handoutMasterId r:id="rId64"/>
  </p:handoutMasterIdLst>
  <p:sldIdLst>
    <p:sldId id="294" r:id="rId3"/>
    <p:sldId id="295" r:id="rId4"/>
    <p:sldId id="296" r:id="rId5"/>
    <p:sldId id="297" r:id="rId6"/>
    <p:sldId id="352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54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3" r:id="rId61"/>
    <p:sldId id="351" r:id="rId6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1128" y="-44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0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Relationship Id="rId3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2.xlsx"/><Relationship Id="rId3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Sheet3.xlsx"/><Relationship Id="rId3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package" Target="../embeddings/Microsoft_Excel_Sheet4.xlsx"/><Relationship Id="rId3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package" Target="../embeddings/Microsoft_Excel_Sheet5.xlsx"/><Relationship Id="rId3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package" Target="../embeddings/Microsoft_Excel_Sheet6.xlsx"/><Relationship Id="rId3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package" Target="../embeddings/Microsoft_Excel_Sheet7.xlsx"/><Relationship Id="rId3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package" Target="../embeddings/Microsoft_Excel_Sheet8.xlsx"/><Relationship Id="rId3" Type="http://schemas.openxmlformats.org/officeDocument/2006/relationships/chartUserShapes" Target="../drawings/drawing8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ISI</c:v>
                </c:pt>
                <c:pt idx="1">
                  <c:v>OXFORD_VGG</c:v>
                </c:pt>
                <c:pt idx="2">
                  <c:v>XRCE/INRIA</c:v>
                </c:pt>
                <c:pt idx="3">
                  <c:v>University of Amsterdam</c:v>
                </c:pt>
                <c:pt idx="4">
                  <c:v>LEAR-XRCE</c:v>
                </c:pt>
                <c:pt idx="5">
                  <c:v>SuperVision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0.26172</c:v>
                </c:pt>
                <c:pt idx="1">
                  <c:v>0.26979</c:v>
                </c:pt>
                <c:pt idx="2">
                  <c:v>0.27058</c:v>
                </c:pt>
                <c:pt idx="3">
                  <c:v>0.29576</c:v>
                </c:pt>
                <c:pt idx="4">
                  <c:v>0.34464</c:v>
                </c:pt>
                <c:pt idx="5">
                  <c:v>0.15315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0744344"/>
        <c:axId val="2110727784"/>
      </c:barChart>
      <c:catAx>
        <c:axId val="2110744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727784"/>
        <c:crosses val="autoZero"/>
        <c:auto val="1"/>
        <c:lblAlgn val="ctr"/>
        <c:lblOffset val="100"/>
        <c:noMultiLvlLbl val="0"/>
      </c:catAx>
      <c:valAx>
        <c:axId val="2110727784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ERROR RATE</a:t>
                </a:r>
                <a:endParaRPr lang="de-CH" sz="2000" dirty="0"/>
              </a:p>
            </c:rich>
          </c:tx>
          <c:layout>
            <c:manualLayout>
              <c:xMode val="edge"/>
              <c:yMode val="edge"/>
              <c:x val="0.00849858309548175"/>
              <c:y val="0.36399535380133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744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ISI</c:v>
                </c:pt>
                <c:pt idx="1">
                  <c:v>OXFORD_VGG</c:v>
                </c:pt>
                <c:pt idx="2">
                  <c:v>XRCE/INRIA</c:v>
                </c:pt>
                <c:pt idx="3">
                  <c:v>University of Amsterdam</c:v>
                </c:pt>
                <c:pt idx="4">
                  <c:v>LEAR-XRCE</c:v>
                </c:pt>
                <c:pt idx="5">
                  <c:v>SuperVision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0.26172</c:v>
                </c:pt>
                <c:pt idx="1">
                  <c:v>0.26979</c:v>
                </c:pt>
                <c:pt idx="2">
                  <c:v>0.27058</c:v>
                </c:pt>
                <c:pt idx="3">
                  <c:v>0.29576</c:v>
                </c:pt>
                <c:pt idx="4">
                  <c:v>0.34464</c:v>
                </c:pt>
                <c:pt idx="5">
                  <c:v>0.15315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8642824"/>
        <c:axId val="2108646360"/>
      </c:barChart>
      <c:catAx>
        <c:axId val="210864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646360"/>
        <c:crosses val="autoZero"/>
        <c:auto val="1"/>
        <c:lblAlgn val="ctr"/>
        <c:lblOffset val="100"/>
        <c:noMultiLvlLbl val="0"/>
      </c:catAx>
      <c:valAx>
        <c:axId val="2108646360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642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0756216"/>
        <c:axId val="2107657736"/>
      </c:barChart>
      <c:catAx>
        <c:axId val="2110756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657736"/>
        <c:crosses val="autoZero"/>
        <c:auto val="1"/>
        <c:lblAlgn val="ctr"/>
        <c:lblOffset val="100"/>
        <c:noMultiLvlLbl val="0"/>
      </c:catAx>
      <c:valAx>
        <c:axId val="2107657736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Error rate</a:t>
                </a:r>
                <a:endParaRPr lang="de-CH" sz="2000" dirty="0"/>
              </a:p>
            </c:rich>
          </c:tx>
          <c:layout>
            <c:manualLayout>
              <c:xMode val="edge"/>
              <c:yMode val="edge"/>
              <c:x val="0.0"/>
              <c:y val="0.46275888901273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756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7664312"/>
        <c:axId val="2107693080"/>
      </c:barChart>
      <c:catAx>
        <c:axId val="210766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693080"/>
        <c:crosses val="autoZero"/>
        <c:auto val="1"/>
        <c:lblAlgn val="ctr"/>
        <c:lblOffset val="100"/>
        <c:noMultiLvlLbl val="0"/>
      </c:catAx>
      <c:valAx>
        <c:axId val="2107693080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Error rate</a:t>
                </a:r>
                <a:endParaRPr lang="de-CH" sz="2000" dirty="0"/>
              </a:p>
            </c:rich>
          </c:tx>
          <c:layout>
            <c:manualLayout>
              <c:xMode val="edge"/>
              <c:yMode val="edge"/>
              <c:x val="0.0"/>
              <c:y val="0.46275888901273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664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6984568"/>
        <c:axId val="2086988168"/>
      </c:barChart>
      <c:catAx>
        <c:axId val="2086984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6988168"/>
        <c:crosses val="autoZero"/>
        <c:auto val="1"/>
        <c:lblAlgn val="ctr"/>
        <c:lblOffset val="100"/>
        <c:noMultiLvlLbl val="0"/>
      </c:catAx>
      <c:valAx>
        <c:axId val="2086988168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Error rate</a:t>
                </a:r>
                <a:endParaRPr lang="de-CH" sz="2000" dirty="0"/>
              </a:p>
            </c:rich>
          </c:tx>
          <c:layout>
            <c:manualLayout>
              <c:xMode val="edge"/>
              <c:yMode val="edge"/>
              <c:x val="0.0"/>
              <c:y val="0.46275888901273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6984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7802680"/>
        <c:axId val="2107806280"/>
      </c:barChart>
      <c:catAx>
        <c:axId val="210780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806280"/>
        <c:crosses val="autoZero"/>
        <c:auto val="1"/>
        <c:lblAlgn val="ctr"/>
        <c:lblOffset val="100"/>
        <c:noMultiLvlLbl val="0"/>
      </c:catAx>
      <c:valAx>
        <c:axId val="2107806280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Error rate</a:t>
                </a:r>
                <a:endParaRPr lang="de-CH" sz="2000" dirty="0"/>
              </a:p>
            </c:rich>
          </c:tx>
          <c:layout>
            <c:manualLayout>
              <c:xMode val="edge"/>
              <c:yMode val="edge"/>
              <c:x val="0.0"/>
              <c:y val="0.46275888901273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80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9799896"/>
        <c:axId val="2109803544"/>
      </c:barChart>
      <c:catAx>
        <c:axId val="2109799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803544"/>
        <c:crosses val="autoZero"/>
        <c:auto val="1"/>
        <c:lblAlgn val="ctr"/>
        <c:lblOffset val="100"/>
        <c:noMultiLvlLbl val="0"/>
      </c:catAx>
      <c:valAx>
        <c:axId val="2109803544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Error rate</a:t>
                </a:r>
                <a:endParaRPr lang="de-CH" sz="2000" dirty="0"/>
              </a:p>
            </c:rich>
          </c:tx>
          <c:layout>
            <c:manualLayout>
              <c:xMode val="edge"/>
              <c:yMode val="edge"/>
              <c:x val="0.0"/>
              <c:y val="0.46275888901273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799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7907832"/>
        <c:axId val="2107911432"/>
      </c:barChart>
      <c:catAx>
        <c:axId val="2107907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911432"/>
        <c:crosses val="autoZero"/>
        <c:auto val="1"/>
        <c:lblAlgn val="ctr"/>
        <c:lblOffset val="100"/>
        <c:noMultiLvlLbl val="0"/>
      </c:catAx>
      <c:valAx>
        <c:axId val="2107911432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Error rate</a:t>
                </a:r>
                <a:endParaRPr lang="de-CH" sz="2000" dirty="0"/>
              </a:p>
            </c:rich>
          </c:tx>
          <c:layout>
            <c:manualLayout>
              <c:xMode val="edge"/>
              <c:yMode val="edge"/>
              <c:x val="0.0"/>
              <c:y val="0.46275888901273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907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7993432"/>
        <c:axId val="2107997032"/>
      </c:barChart>
      <c:catAx>
        <c:axId val="2107993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997032"/>
        <c:crosses val="autoZero"/>
        <c:auto val="1"/>
        <c:lblAlgn val="ctr"/>
        <c:lblOffset val="100"/>
        <c:noMultiLvlLbl val="0"/>
      </c:catAx>
      <c:valAx>
        <c:axId val="2107997032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Error rate</a:t>
                </a:r>
                <a:endParaRPr lang="de-CH" sz="2000" dirty="0"/>
              </a:p>
            </c:rich>
          </c:tx>
          <c:layout>
            <c:manualLayout>
              <c:xMode val="edge"/>
              <c:yMode val="edge"/>
              <c:x val="0.0"/>
              <c:y val="0.46275888901273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993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0.19545</cdr:x>
      <cdr:y>0.88641</cdr:y>
    </cdr:from>
    <cdr:to>
      <cdr:x>0.98537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470640" y="4572000"/>
          <a:ext cx="5943600" cy="585869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0.19545</cdr:x>
      <cdr:y>0.88641</cdr:y>
    </cdr:from>
    <cdr:to>
      <cdr:x>0.98537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470640" y="4572000"/>
          <a:ext cx="5943600" cy="585869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Picture 3" descr="ILSVRC-2016.png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7543800" cy="4243469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Picture 3" descr="ILSVRC-2016.png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7543800" cy="4243469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Picture 3" descr="ILSVRC-2016.png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-1173934"/>
          <a:ext cx="7543800" cy="4243469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</cdr:spPr>
    </cdr:pic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Picture 3" descr="ILSVRC-2016.png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-1173934"/>
          <a:ext cx="7543800" cy="4243469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</cdr:spPr>
    </cdr:pic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Picture 3" descr="ILSVRC-2016.png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-1173934"/>
          <a:ext cx="7543800" cy="4243469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</cdr:spPr>
    </cdr:pic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Picture 3" descr="ILSVRC-2016.png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-1173934"/>
          <a:ext cx="7543800" cy="4243469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1FE0E-BAB0-414B-89A7-9CA6D3F3FE00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7D6FC-97B8-D14C-BA86-87FB7D9CF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545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0941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bring 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differeces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existing ML stuff, mainly unsupervised learning part. Make use of </a:t>
            </a:r>
            <a:r>
              <a:rPr lang="en-US" baseline="0" dirty="0" err="1" smtClean="0"/>
              <a:t>unlabaled</a:t>
            </a:r>
            <a:r>
              <a:rPr lang="en-US" baseline="0" dirty="0" smtClean="0"/>
              <a:t> data (lots of it).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Selection instead of normalization?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514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r>
              <a:rPr lang="en-US" baseline="0" dirty="0" smtClean="0"/>
              <a:t> not clear. Explain better. Y-axis is change in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8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Selection instead of normalization?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514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BNX5 has</a:t>
            </a:r>
            <a:r>
              <a:rPr lang="en-US" baseline="0" dirty="0" smtClean="0"/>
              <a:t> a learning rate of the inception architecture times 5</a:t>
            </a:r>
          </a:p>
          <a:p>
            <a:r>
              <a:rPr lang="en-US" baseline="0" dirty="0" smtClean="0"/>
              <a:t>BNX30 has a learning rate of 30 times the original.</a:t>
            </a:r>
          </a:p>
          <a:p>
            <a:r>
              <a:rPr lang="en-US" baseline="0" dirty="0" smtClean="0"/>
              <a:t>The learning rates are also annealed 6 times faster.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4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all </a:t>
            </a:r>
            <a:r>
              <a:rPr lang="en-US" dirty="0" smtClean="0"/>
              <a:t>Scottish Deerhounds!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709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GAP is HUGE!!!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719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9195831-7239-40B0-9852-2DCDD55494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1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9195831-7239-40B0-9852-2DCDD55494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79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9195831-7239-40B0-9852-2DCDD55494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may be </a:t>
            </a:r>
            <a:r>
              <a:rPr lang="en-US" dirty="0" err="1" smtClean="0"/>
              <a:t>apochryphal</a:t>
            </a:r>
            <a:r>
              <a:rPr lang="en-US" dirty="0" smtClean="0"/>
              <a:t>,</a:t>
            </a:r>
            <a:r>
              <a:rPr lang="en-US" baseline="0" dirty="0" smtClean="0"/>
              <a:t> but I have heard that North Korea claims to have a 10,000 layer network!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500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may be </a:t>
            </a:r>
            <a:r>
              <a:rPr lang="en-US" dirty="0" err="1" smtClean="0"/>
              <a:t>apochryphal</a:t>
            </a:r>
            <a:r>
              <a:rPr lang="en-US" dirty="0" smtClean="0"/>
              <a:t>,</a:t>
            </a:r>
            <a:r>
              <a:rPr lang="en-US" baseline="0" dirty="0" smtClean="0"/>
              <a:t> but I have heard that North Korea claims to have a 10,000 layer network!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5005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may be </a:t>
            </a:r>
            <a:r>
              <a:rPr lang="en-US" dirty="0" err="1" smtClean="0"/>
              <a:t>apochryphal</a:t>
            </a:r>
            <a:r>
              <a:rPr lang="en-US" dirty="0" smtClean="0"/>
              <a:t>,</a:t>
            </a:r>
            <a:r>
              <a:rPr lang="en-US" baseline="0" dirty="0" smtClean="0"/>
              <a:t> but I have heard that North Korea claims to have a 10,000 layer network!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500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9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0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55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50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58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01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51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5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37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24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9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62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12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64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3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3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6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6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1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5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5" y="9040813"/>
            <a:ext cx="303371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11/07/17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213" y="9040813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5D4E9C94-8182-1241-AA6A-9908E454D8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9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5" y="9040813"/>
            <a:ext cx="303371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213" y="9040813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231n.github.io/convolutional-networks/%23conv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lenet/index.html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 txBox="1">
            <a:spLocks/>
          </p:cNvSpPr>
          <p:nvPr/>
        </p:nvSpPr>
        <p:spPr bwMode="auto">
          <a:xfrm>
            <a:off x="379850" y="362350"/>
            <a:ext cx="12354560" cy="209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99382" eaLnBrk="1" hangingPunct="1"/>
            <a:r>
              <a:rPr lang="en-US" sz="6300" dirty="0">
                <a:solidFill>
                  <a:srgbClr val="000000"/>
                </a:solidFill>
                <a:latin typeface="Albertus Extra Bold" charset="0"/>
              </a:rPr>
              <a:t>Introduction to </a:t>
            </a:r>
            <a:br>
              <a:rPr lang="en-US" sz="6300" dirty="0">
                <a:solidFill>
                  <a:srgbClr val="000000"/>
                </a:solidFill>
                <a:latin typeface="Albertus Extra Bold" charset="0"/>
              </a:rPr>
            </a:br>
            <a:r>
              <a:rPr lang="en-US" sz="6300" dirty="0" smtClean="0">
                <a:solidFill>
                  <a:srgbClr val="000000"/>
                </a:solidFill>
                <a:latin typeface="Albertus Extra Bold" charset="0"/>
              </a:rPr>
              <a:t>Convolutional Networks</a:t>
            </a:r>
            <a:endParaRPr lang="en-US" sz="6300" dirty="0">
              <a:solidFill>
                <a:srgbClr val="000000"/>
              </a:solidFill>
              <a:latin typeface="Albertus Extra Bold" charset="0"/>
            </a:endParaRPr>
          </a:p>
        </p:txBody>
      </p:sp>
      <p:sp>
        <p:nvSpPr>
          <p:cNvPr id="2051" name="Subtitle 2"/>
          <p:cNvSpPr txBox="1">
            <a:spLocks/>
          </p:cNvSpPr>
          <p:nvPr/>
        </p:nvSpPr>
        <p:spPr bwMode="auto">
          <a:xfrm>
            <a:off x="1065488" y="2625798"/>
            <a:ext cx="10674773" cy="260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marL="1588" indent="-15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99382" eaLnBrk="1" hangingPunct="1">
              <a:spcBef>
                <a:spcPct val="20000"/>
              </a:spcBef>
            </a:pPr>
            <a:r>
              <a:rPr lang="en-US" sz="4600" dirty="0">
                <a:latin typeface="Adobe Caslon Pro" charset="0"/>
              </a:rPr>
              <a:t>Gary Cottrell</a:t>
            </a:r>
          </a:p>
          <a:p>
            <a:pPr defTabSz="1299382" eaLnBrk="1" hangingPunct="1">
              <a:spcBef>
                <a:spcPct val="20000"/>
              </a:spcBef>
            </a:pPr>
            <a:endParaRPr lang="en-US" sz="4600" dirty="0">
              <a:latin typeface="Adobe Caslon Pro" charset="0"/>
            </a:endParaRPr>
          </a:p>
          <a:p>
            <a:pPr defTabSz="1299382" eaLnBrk="1" hangingPunct="1">
              <a:spcBef>
                <a:spcPct val="20000"/>
              </a:spcBef>
            </a:pPr>
            <a:r>
              <a:rPr lang="en-US" sz="4600" dirty="0">
                <a:latin typeface="Adobe Caslon Pro" charset="0"/>
              </a:rPr>
              <a:t>With some of my own slides, but using many slides developed by:</a:t>
            </a:r>
          </a:p>
        </p:txBody>
      </p:sp>
      <p:sp>
        <p:nvSpPr>
          <p:cNvPr id="2" name="Rectangle 1"/>
          <p:cNvSpPr/>
          <p:nvPr/>
        </p:nvSpPr>
        <p:spPr>
          <a:xfrm>
            <a:off x="1653692" y="6370138"/>
            <a:ext cx="9539041" cy="2564955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defTabSz="1299382">
              <a:spcBef>
                <a:spcPct val="20000"/>
              </a:spcBef>
            </a:pPr>
            <a:r>
              <a:rPr lang="en-US" sz="6300" dirty="0">
                <a:latin typeface="Adobe Caslon Pro" charset="0"/>
              </a:rPr>
              <a:t>Rob Fergus </a:t>
            </a:r>
          </a:p>
          <a:p>
            <a:pPr defTabSz="1299382">
              <a:spcBef>
                <a:spcPct val="20000"/>
              </a:spcBef>
            </a:pPr>
            <a:endParaRPr lang="en-US" sz="4000" dirty="0">
              <a:latin typeface="Adobe Caslon Pro" charset="0"/>
            </a:endParaRPr>
          </a:p>
          <a:p>
            <a:pPr defTabSz="1299382">
              <a:spcBef>
                <a:spcPct val="20000"/>
              </a:spcBef>
            </a:pPr>
            <a:r>
              <a:rPr lang="en-US" sz="4000" dirty="0">
                <a:latin typeface="Adobe Caslon Pro" charset="0"/>
              </a:rPr>
              <a:t>New York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0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7838" y="215996"/>
            <a:ext cx="7826962" cy="2168218"/>
          </a:xfrm>
        </p:spPr>
        <p:txBody>
          <a:bodyPr>
            <a:normAutofit/>
          </a:bodyPr>
          <a:lstStyle/>
          <a:p>
            <a:r>
              <a:rPr lang="en-US" dirty="0" smtClean="0"/>
              <a:t>Now, </a:t>
            </a:r>
            <a:r>
              <a:rPr lang="en-US" i="1" dirty="0" smtClean="0"/>
              <a:t>very deep networks</a:t>
            </a:r>
            <a:br>
              <a:rPr lang="en-US" i="1" dirty="0" smtClean="0"/>
            </a:br>
            <a:r>
              <a:rPr lang="en-US" sz="3400" i="1" dirty="0"/>
              <a:t> (</a:t>
            </a:r>
            <a:r>
              <a:rPr lang="en-US" sz="3400" i="1" dirty="0" err="1" smtClean="0"/>
              <a:t>Krizhevsky</a:t>
            </a:r>
            <a:r>
              <a:rPr lang="en-US" sz="3400" i="1" dirty="0" smtClean="0"/>
              <a:t>, </a:t>
            </a:r>
            <a:r>
              <a:rPr lang="en-US" sz="3400" i="1" dirty="0" err="1" smtClean="0"/>
              <a:t>Sutskever</a:t>
            </a:r>
            <a:r>
              <a:rPr lang="en-US" sz="3400" i="1" dirty="0"/>
              <a:t>, &amp; Hinton) </a:t>
            </a:r>
            <a:endParaRPr lang="en-US" sz="34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33493" y="5943756"/>
            <a:ext cx="11595947" cy="2942858"/>
          </a:xfrm>
        </p:spPr>
        <p:txBody>
          <a:bodyPr>
            <a:normAutofit/>
          </a:bodyPr>
          <a:lstStyle/>
          <a:p>
            <a:r>
              <a:rPr lang="en-US" sz="3400" dirty="0"/>
              <a:t>This is a (half of) a network with eight layers of convolutions and pooling units – called “</a:t>
            </a:r>
            <a:r>
              <a:rPr lang="en-US" sz="3400" dirty="0" err="1"/>
              <a:t>AlexNet</a:t>
            </a:r>
            <a:r>
              <a:rPr lang="en-US" sz="3400" dirty="0"/>
              <a:t>” after Alex </a:t>
            </a:r>
            <a:r>
              <a:rPr lang="en-US" sz="3400" dirty="0" err="1"/>
              <a:t>Krishevsky</a:t>
            </a:r>
            <a:r>
              <a:rPr lang="en-US" sz="3400" dirty="0"/>
              <a:t>, Hinton’s student.</a:t>
            </a:r>
          </a:p>
          <a:p>
            <a:r>
              <a:rPr lang="en-US" sz="3400" dirty="0"/>
              <a:t>Trained with 1.2 million images from </a:t>
            </a:r>
            <a:r>
              <a:rPr lang="en-US" sz="3400" dirty="0" err="1"/>
              <a:t>ImageNet</a:t>
            </a:r>
            <a:r>
              <a:rPr lang="en-US" sz="3400" dirty="0"/>
              <a:t> – to categorize them into 1000 categories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smtClean="0">
                <a:uFillTx/>
              </a:rPr>
              <a:t>11/07/17</a:t>
            </a:r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smtClean="0">
                <a:uFillTx/>
              </a:rPr>
              <a:t>Deep Learning</a:t>
            </a:r>
            <a:endParaRPr lang="en-US">
              <a:uFillTx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7" y="2555293"/>
            <a:ext cx="11636801" cy="3399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3516113" cy="35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2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</a:t>
            </a:r>
            <a:r>
              <a:rPr lang="en-US" sz="4000" dirty="0" err="1"/>
              <a:t>Imagenet</a:t>
            </a:r>
            <a:r>
              <a:rPr lang="en-US" sz="4000" dirty="0"/>
              <a:t> Large Scale </a:t>
            </a:r>
            <a:br>
              <a:rPr lang="en-US" sz="4000" dirty="0"/>
            </a:br>
            <a:r>
              <a:rPr lang="en-US" sz="4000" dirty="0"/>
              <a:t>Visual Recognition Challenge (ILSVRC)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1.2 Million training images</a:t>
            </a:r>
          </a:p>
          <a:p>
            <a:r>
              <a:rPr lang="en-US" dirty="0" smtClean="0"/>
              <a:t>1000 categories (732-1300 training images per class)</a:t>
            </a:r>
          </a:p>
          <a:p>
            <a:r>
              <a:rPr lang="en-US" dirty="0" smtClean="0"/>
              <a:t>50,000 test images</a:t>
            </a:r>
          </a:p>
          <a:p>
            <a:r>
              <a:rPr lang="en-US" dirty="0" smtClean="0"/>
              <a:t>Large variation in images</a:t>
            </a:r>
          </a:p>
          <a:p>
            <a:r>
              <a:rPr lang="en-US" dirty="0" smtClean="0"/>
              <a:t>Many fine-scale categories (120 dog breeds, not just “dog”)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smtClean="0">
                <a:uFillTx/>
              </a:rPr>
              <a:t>11/07/17</a:t>
            </a:r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smtClean="0">
                <a:uFillTx/>
              </a:rPr>
              <a:t>Deep Learning</a:t>
            </a:r>
            <a:endParaRPr lang="en-US"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9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94252"/>
            <a:ext cx="11704320" cy="1625600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37" y="4041672"/>
            <a:ext cx="11252764" cy="44433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99123" y="8435418"/>
            <a:ext cx="7122534" cy="916826"/>
          </a:xfrm>
        </p:spPr>
        <p:txBody>
          <a:bodyPr/>
          <a:lstStyle/>
          <a:p>
            <a:pPr marL="0" indent="0">
              <a:buNone/>
            </a:pPr>
            <a:r>
              <a:rPr lang="en-US" sz="3400" dirty="0"/>
              <a:t>[</a:t>
            </a:r>
            <a:r>
              <a:rPr lang="en-US" sz="3400" dirty="0" err="1"/>
              <a:t>Krizhevsky</a:t>
            </a:r>
            <a:r>
              <a:rPr lang="en-US" sz="3400" dirty="0"/>
              <a:t> et al. NIPS 2012]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374362" y="2029661"/>
            <a:ext cx="12197116" cy="207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865" indent="-34286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873" indent="-28572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2882" indent="-22857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600034" indent="-22857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7187" indent="-22857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Image Recognition</a:t>
            </a:r>
          </a:p>
          <a:p>
            <a:pPr lvl="1"/>
            <a:r>
              <a:rPr lang="en-US" dirty="0" smtClean="0"/>
              <a:t>Pixels </a:t>
            </a:r>
            <a:r>
              <a:rPr lang="en-US" dirty="0" smtClean="0">
                <a:sym typeface="Wingdings"/>
              </a:rPr>
              <a:t> Class Label</a:t>
            </a:r>
            <a:endParaRPr lang="en-US" dirty="0">
              <a:sym typeface="Wingding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2210" y="1571765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3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9410" y="276953"/>
            <a:ext cx="13414211" cy="1192107"/>
          </a:xfrm>
        </p:spPr>
        <p:txBody>
          <a:bodyPr/>
          <a:lstStyle/>
          <a:p>
            <a:r>
              <a:rPr lang="en-US" sz="5100" dirty="0" err="1">
                <a:latin typeface="+mn-lt"/>
              </a:rPr>
              <a:t>Imagenet</a:t>
            </a:r>
            <a:r>
              <a:rPr lang="en-US" sz="5100" dirty="0">
                <a:latin typeface="+mn-lt"/>
              </a:rPr>
              <a:t>: Overall Image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A1C12130-0A47-2546-BE49-E0C2D39746DC}" type="datetime1">
              <a:rPr lang="en-US" smtClean="0">
                <a:uFillTx/>
              </a:rPr>
              <a:t>1/30/18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uFillTx/>
              </a:rPr>
              <a:t>PACS-2017</a:t>
            </a:r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uFillTx/>
              </a:rPr>
              <a:pPr>
                <a:defRPr>
                  <a:uFillTx/>
                </a:defRPr>
              </a:pPr>
              <a:t>13</a:t>
            </a:fld>
            <a:endParaRPr lang="en-US"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9004" b="-5"/>
          <a:stretch/>
        </p:blipFill>
        <p:spPr>
          <a:xfrm>
            <a:off x="1477477" y="1858037"/>
            <a:ext cx="10395423" cy="68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28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r>
              <a:rPr lang="en-US" dirty="0" err="1" smtClean="0">
                <a:effectLst/>
                <a:latin typeface="+mn-lt"/>
              </a:rPr>
              <a:t>Imagenet</a:t>
            </a:r>
            <a:r>
              <a:rPr lang="en-US" dirty="0" smtClean="0">
                <a:effectLst/>
                <a:latin typeface="+mn-lt"/>
              </a:rPr>
              <a:t>: </a:t>
            </a:r>
            <a:r>
              <a:rPr lang="en-US" b="1" i="1" dirty="0" smtClean="0">
                <a:effectLst/>
                <a:latin typeface="+mn-lt"/>
              </a:rPr>
              <a:t>Within</a:t>
            </a:r>
            <a:r>
              <a:rPr lang="en-US" dirty="0" smtClean="0">
                <a:effectLst/>
                <a:latin typeface="+mn-lt"/>
              </a:rPr>
              <a:t>-category variance</a:t>
            </a:r>
            <a:endParaRPr lang="en-US" dirty="0">
              <a:effectLst/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FDC9AD53-CCCC-B341-8AD0-C839F83717B4}" type="datetime1">
              <a:rPr lang="en-US" smtClean="0">
                <a:uFillTx/>
              </a:rPr>
              <a:t>1/30/18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uFillTx/>
              </a:rPr>
              <a:t>PACS-2017</a:t>
            </a:r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uFillTx/>
              </a:rPr>
              <a:pPr>
                <a:defRPr>
                  <a:uFillTx/>
                </a:defRPr>
              </a:pPr>
              <a:t>14</a:t>
            </a:fld>
            <a:endParaRPr lang="en-US"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7" y="1517228"/>
            <a:ext cx="8562590" cy="6199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96240" y="7717003"/>
            <a:ext cx="6750511" cy="685314"/>
          </a:xfrm>
          <a:prstGeom prst="rect">
            <a:avLst/>
          </a:prstGeom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These </a:t>
            </a:r>
            <a:r>
              <a:rPr lang="en-US" dirty="0">
                <a:latin typeface="Times New Roman"/>
                <a:cs typeface="Times New Roman"/>
              </a:rPr>
              <a:t>are all Scottish </a:t>
            </a:r>
            <a:r>
              <a:rPr lang="en-US" dirty="0" smtClean="0">
                <a:latin typeface="Times New Roman"/>
                <a:cs typeface="Times New Roman"/>
              </a:rPr>
              <a:t>Deerhounds!</a:t>
            </a:r>
            <a:endParaRPr lang="en-US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062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PACS-2017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15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A0547D5B-85E2-2641-830F-52739A451CE7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197334118"/>
              </p:ext>
            </p:extLst>
          </p:nvPr>
        </p:nvGraphicFramePr>
        <p:xfrm>
          <a:off x="3419781" y="1661725"/>
          <a:ext cx="8501286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5081505" y="6935893"/>
            <a:ext cx="5430710" cy="760987"/>
          </a:xfrm>
          <a:prstGeom prst="rect">
            <a:avLst/>
          </a:prstGeom>
          <a:noFill/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914" y="6285653"/>
            <a:ext cx="3853274" cy="1707133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“Standard” computer vision approaches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3455905" y="7316386"/>
            <a:ext cx="1517227" cy="5300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2547980" y="4371422"/>
            <a:ext cx="2618295" cy="685314"/>
          </a:xfrm>
          <a:prstGeom prst="rect">
            <a:avLst/>
          </a:prstGeom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/>
              <a:t>ERROR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0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PACS-2017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16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F13034C1-3C81-D74D-9E5B-8D8CBCE12867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350312670"/>
              </p:ext>
            </p:extLst>
          </p:nvPr>
        </p:nvGraphicFramePr>
        <p:xfrm>
          <a:off x="4118187" y="1661725"/>
          <a:ext cx="7742673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10728960" y="6988895"/>
            <a:ext cx="975360" cy="488866"/>
          </a:xfrm>
          <a:prstGeom prst="rect">
            <a:avLst/>
          </a:prstGeom>
          <a:noFill/>
          <a:ln w="76200" cap="flat" cmpd="sng" algn="ctr">
            <a:solidFill>
              <a:srgbClr val="00FF0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080" y="7704752"/>
            <a:ext cx="4780467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/>
              <a:t>Deep neural network</a:t>
            </a:r>
          </a:p>
          <a:p>
            <a:pPr algn="ctr"/>
            <a:r>
              <a:rPr lang="en-US" sz="3400" dirty="0"/>
              <a:t>(</a:t>
            </a:r>
            <a:r>
              <a:rPr lang="en-US" sz="3400" dirty="0" err="1"/>
              <a:t>AlexNet</a:t>
            </a:r>
            <a:r>
              <a:rPr lang="en-US" sz="340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4768427" y="7233329"/>
            <a:ext cx="6177280" cy="111141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16200000">
            <a:off x="2547980" y="4371422"/>
            <a:ext cx="2618295" cy="685314"/>
          </a:xfrm>
          <a:prstGeom prst="rect">
            <a:avLst/>
          </a:prstGeom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/>
              <a:t>ERROR RATE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1766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PACS-2017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17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1F49CBD-0347-0E46-AEA5-506E289D1583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186773429"/>
              </p:ext>
            </p:extLst>
          </p:nvPr>
        </p:nvGraphicFramePr>
        <p:xfrm>
          <a:off x="1192107" y="1669596"/>
          <a:ext cx="10728960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4072" y="8033048"/>
            <a:ext cx="2210382" cy="656590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 err="1"/>
              <a:t>Alexnet</a:t>
            </a:r>
            <a:endParaRPr lang="en-US" sz="3400" dirty="0"/>
          </a:p>
        </p:txBody>
      </p:sp>
      <p:cxnSp>
        <p:nvCxnSpPr>
          <p:cNvPr id="7" name="Straight Arrow Connector 6"/>
          <p:cNvCxnSpPr>
            <a:stCxn id="12" idx="3"/>
          </p:cNvCxnSpPr>
          <p:nvPr/>
        </p:nvCxnSpPr>
        <p:spPr bwMode="auto">
          <a:xfrm flipV="1">
            <a:off x="3034453" y="7369387"/>
            <a:ext cx="1625600" cy="991956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467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839697" y="5314255"/>
            <a:ext cx="3901440" cy="5840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839697" y="6687451"/>
            <a:ext cx="5869167" cy="5926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960533" y="5942471"/>
            <a:ext cx="5527040" cy="6020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2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PACS-2017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1F49CBD-0347-0E46-AEA5-506E289D1583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970132682"/>
              </p:ext>
            </p:extLst>
          </p:nvPr>
        </p:nvGraphicFramePr>
        <p:xfrm>
          <a:off x="1192107" y="1669596"/>
          <a:ext cx="10728960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4071" y="8033048"/>
            <a:ext cx="3197784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ZF Net:</a:t>
            </a:r>
          </a:p>
          <a:p>
            <a:r>
              <a:rPr lang="en-US" sz="3400" dirty="0"/>
              <a:t>Tuned </a:t>
            </a:r>
            <a:r>
              <a:rPr lang="en-US" sz="3400" dirty="0" err="1"/>
              <a:t>Alexnet</a:t>
            </a:r>
            <a:endParaRPr lang="en-US" sz="3400" dirty="0"/>
          </a:p>
        </p:txBody>
      </p:sp>
      <p:cxnSp>
        <p:nvCxnSpPr>
          <p:cNvPr id="7" name="Straight Arrow Connector 6"/>
          <p:cNvCxnSpPr>
            <a:stCxn id="12" idx="3"/>
          </p:cNvCxnSpPr>
          <p:nvPr/>
        </p:nvCxnSpPr>
        <p:spPr bwMode="auto">
          <a:xfrm flipV="1">
            <a:off x="4021856" y="7224889"/>
            <a:ext cx="1830305" cy="1399090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467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19146" y="5314255"/>
            <a:ext cx="3021990" cy="5840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26968" y="6708235"/>
            <a:ext cx="4786489" cy="5926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719147" y="5942471"/>
            <a:ext cx="4768427" cy="6020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41311" y="8501286"/>
            <a:ext cx="26263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08298" y="8453120"/>
            <a:ext cx="26263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PACS-2017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1F49CBD-0347-0E46-AEA5-506E289D1583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54948113"/>
              </p:ext>
            </p:extLst>
          </p:nvPr>
        </p:nvGraphicFramePr>
        <p:xfrm>
          <a:off x="1192107" y="1669596"/>
          <a:ext cx="10728960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4072" y="8033048"/>
            <a:ext cx="4215289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 err="1"/>
              <a:t>GoogLeNet</a:t>
            </a:r>
            <a:r>
              <a:rPr lang="en-US" sz="3400" dirty="0"/>
              <a:t>:</a:t>
            </a:r>
          </a:p>
          <a:p>
            <a:r>
              <a:rPr lang="en-US" sz="3400" dirty="0"/>
              <a:t>AKA “Inception”</a:t>
            </a:r>
          </a:p>
        </p:txBody>
      </p:sp>
      <p:cxnSp>
        <p:nvCxnSpPr>
          <p:cNvPr id="7" name="Straight Arrow Connector 6"/>
          <p:cNvCxnSpPr>
            <a:stCxn id="12" idx="3"/>
          </p:cNvCxnSpPr>
          <p:nvPr/>
        </p:nvCxnSpPr>
        <p:spPr bwMode="auto">
          <a:xfrm flipV="1">
            <a:off x="5039360" y="7261014"/>
            <a:ext cx="1950720" cy="1362965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467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839004" y="5314255"/>
            <a:ext cx="1902133" cy="5840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57067" y="6687451"/>
            <a:ext cx="3594382" cy="5926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550009" y="5942471"/>
            <a:ext cx="3937564" cy="6020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41311" y="8501286"/>
            <a:ext cx="26263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08298" y="8453120"/>
            <a:ext cx="26263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91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-305865"/>
            <a:ext cx="11099800" cy="21590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convnets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99" b="1199"/>
          <a:stretch>
            <a:fillRect/>
          </a:stretch>
        </p:blipFill>
        <p:spPr>
          <a:xfrm>
            <a:off x="8146064" y="1853135"/>
            <a:ext cx="4858736" cy="267211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50240" y="1976008"/>
            <a:ext cx="7369387" cy="64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580" indent="-3425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257" indent="-28548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1935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598708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5482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2255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29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03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576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This image is 1140X648 = 745,200 pixels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How many parameters would a standard neural net need?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100 hidden units:</a:t>
            </a:r>
          </a:p>
          <a:p>
            <a:pPr lvl="1"/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74,520,000 input-&gt;hidden weights...</a:t>
            </a:r>
            <a:endParaRPr lang="en-US" sz="3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6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PACS-2017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20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1F49CBD-0347-0E46-AEA5-506E289D1583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095730129"/>
              </p:ext>
            </p:extLst>
          </p:nvPr>
        </p:nvGraphicFramePr>
        <p:xfrm>
          <a:off x="1192107" y="1669596"/>
          <a:ext cx="10728960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4072" y="8033048"/>
            <a:ext cx="5262898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Andrej </a:t>
            </a:r>
            <a:r>
              <a:rPr lang="en-US" sz="3400" dirty="0" err="1"/>
              <a:t>Karpathy</a:t>
            </a:r>
            <a:r>
              <a:rPr lang="en-US" sz="3400" dirty="0"/>
              <a:t> after three days of training!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6086970" y="7224892"/>
            <a:ext cx="1986843" cy="1228228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467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839004" y="5314255"/>
            <a:ext cx="1902133" cy="5840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9265920" y="6687451"/>
            <a:ext cx="2185529" cy="5926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8778240" y="5942471"/>
            <a:ext cx="2709333" cy="6020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41311" y="8501286"/>
            <a:ext cx="26263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08298" y="8453120"/>
            <a:ext cx="26263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107" y="5093547"/>
            <a:ext cx="2600959" cy="26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40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PACS-2017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21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1F49CBD-0347-0E46-AEA5-506E289D1583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862263559"/>
              </p:ext>
            </p:extLst>
          </p:nvPr>
        </p:nvGraphicFramePr>
        <p:xfrm>
          <a:off x="1192107" y="1669596"/>
          <a:ext cx="10728960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4072" y="8033048"/>
            <a:ext cx="5262898" cy="656590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 err="1"/>
              <a:t>ResNet</a:t>
            </a:r>
            <a:endParaRPr lang="en-US" sz="34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467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839004" y="5314255"/>
            <a:ext cx="1902133" cy="5840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218702" y="6687451"/>
            <a:ext cx="1029547" cy="5926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9952284" y="5942471"/>
            <a:ext cx="1535289" cy="6020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41311" y="8501286"/>
            <a:ext cx="26263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08298" y="8453120"/>
            <a:ext cx="26263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280747" y="7224889"/>
            <a:ext cx="5129671" cy="1210172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47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PACS-2017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22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1F49CBD-0347-0E46-AEA5-506E289D1583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215559666"/>
              </p:ext>
            </p:extLst>
          </p:nvPr>
        </p:nvGraphicFramePr>
        <p:xfrm>
          <a:off x="1192107" y="1669596"/>
          <a:ext cx="10728960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4072" y="8033048"/>
            <a:ext cx="5262898" cy="656590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/>
              <a:t>Inception-ResNet-v2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467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839004" y="5314255"/>
            <a:ext cx="1902133" cy="5840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41311" y="8501286"/>
            <a:ext cx="26263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08298" y="8453120"/>
            <a:ext cx="262632" cy="685314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5689600" y="7267026"/>
            <a:ext cx="4858738" cy="1095784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0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uFillTx/>
              </a:rPr>
              <a:t>PACS-2017</a:t>
            </a:r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uFillTx/>
              </a:rPr>
              <a:pPr>
                <a:defRPr>
                  <a:uFillTx/>
                </a:defRPr>
              </a:pPr>
              <a:t>23</a:t>
            </a:fld>
            <a:endParaRPr lang="en-US"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F677A29F-DC27-304B-8962-24B81684FE43}" type="datetime1">
              <a:rPr lang="en-US" smtClean="0">
                <a:uFillTx/>
              </a:rPr>
              <a:t>1/30/18</a:t>
            </a:fld>
            <a:endParaRPr lang="en-US"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923473298"/>
              </p:ext>
            </p:extLst>
          </p:nvPr>
        </p:nvGraphicFramePr>
        <p:xfrm>
          <a:off x="1192107" y="1669596"/>
          <a:ext cx="10728960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latin typeface="+mn-lt"/>
              </a:rPr>
              <a:t>How did they do it?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360" y="1842347"/>
            <a:ext cx="11054080" cy="6827520"/>
          </a:xfrm>
        </p:spPr>
        <p:txBody>
          <a:bodyPr/>
          <a:lstStyle/>
          <a:p>
            <a:pPr marL="0" indent="0">
              <a:buNone/>
            </a:pPr>
            <a:r>
              <a:rPr lang="en-US" sz="5100" dirty="0"/>
              <a:t>Depth, depth, and more depth!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536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00" dirty="0">
                <a:solidFill>
                  <a:srgbClr val="000000"/>
                </a:solidFill>
                <a:latin typeface="+mn-lt"/>
              </a:rPr>
              <a:t>A Revolution in Depth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4680" y="2404534"/>
            <a:ext cx="5304441" cy="6441580"/>
            <a:chOff x="457201" y="1690688"/>
            <a:chExt cx="4972913" cy="452923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8453" y="1690688"/>
              <a:ext cx="2981661" cy="452923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7201" y="1690688"/>
              <a:ext cx="19912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AlexNet, 8 layers</a:t>
              </a:r>
            </a:p>
            <a:p>
              <a:pPr algn="ctr"/>
              <a:r>
                <a:rPr lang="en-US" sz="3400" dirty="0"/>
                <a:t>(ILSVRC 2012)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283F80D-F641-FF43-90A6-AF2A42FFBD08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24</a:t>
            </a:fld>
            <a:endParaRPr lang="en-US">
              <a:solidFill>
                <a:srgbClr val="00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8993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54680" y="2404534"/>
            <a:ext cx="3561542" cy="2911553"/>
            <a:chOff x="457201" y="1690688"/>
            <a:chExt cx="3338945" cy="20471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8454" y="1690688"/>
              <a:ext cx="1347692" cy="204718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7201" y="1690688"/>
              <a:ext cx="19912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AlexNet, 8 layers</a:t>
              </a:r>
            </a:p>
            <a:p>
              <a:pPr algn="ctr"/>
              <a:r>
                <a:rPr lang="en-US" sz="3400" dirty="0"/>
                <a:t>(ILSVRC 2012)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62583" y="2404534"/>
            <a:ext cx="3561542" cy="7042478"/>
            <a:chOff x="3671456" y="1690688"/>
            <a:chExt cx="3338945" cy="49517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2709" y="1690688"/>
              <a:ext cx="1347692" cy="495174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671456" y="1690688"/>
              <a:ext cx="19912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VGG, 19 layers</a:t>
              </a:r>
            </a:p>
            <a:p>
              <a:pPr algn="ctr"/>
              <a:r>
                <a:rPr lang="en-US" sz="3400" dirty="0"/>
                <a:t>(ILSVRC 2014)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013778" y="1779863"/>
            <a:ext cx="4008046" cy="7656553"/>
            <a:chOff x="5634687" y="1251466"/>
            <a:chExt cx="2818157" cy="5383514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1870" y="1251466"/>
              <a:ext cx="910974" cy="5383514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30" name="TextBox 129"/>
            <p:cNvSpPr txBox="1"/>
            <p:nvPr/>
          </p:nvSpPr>
          <p:spPr>
            <a:xfrm>
              <a:off x="5634687" y="1690688"/>
              <a:ext cx="1854562" cy="1168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 err="1"/>
                <a:t>GoogLeNet</a:t>
              </a:r>
              <a:r>
                <a:rPr lang="en-US" sz="3400" dirty="0"/>
                <a:t>, 22 layers</a:t>
              </a:r>
            </a:p>
            <a:p>
              <a:pPr algn="ctr"/>
              <a:r>
                <a:rPr lang="en-US" sz="3400" dirty="0"/>
                <a:t>(ILSVRC 2014)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100" dirty="0">
                <a:solidFill>
                  <a:srgbClr val="000000"/>
                </a:solidFill>
                <a:latin typeface="+mn-lt"/>
              </a:rPr>
              <a:t>A Revolution in Depth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42967751-8916-E241-BCBD-34908283B4F6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25</a:t>
            </a:fld>
            <a:endParaRPr lang="en-US">
              <a:solidFill>
                <a:srgbClr val="00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565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54679" y="2404534"/>
            <a:ext cx="2124004" cy="223240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/>
              <a:t>AlexNet, 8 layers</a:t>
            </a:r>
          </a:p>
          <a:p>
            <a:pPr algn="ctr"/>
            <a:r>
              <a:rPr lang="en-US" sz="3400" dirty="0"/>
              <a:t>(ILSVRC 2012)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13043" y="236136"/>
            <a:ext cx="3185213" cy="9103360"/>
            <a:chOff x="5493545" y="166033"/>
            <a:chExt cx="2239603" cy="6400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7296" y="166033"/>
              <a:ext cx="215852" cy="64008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493545" y="1690688"/>
              <a:ext cx="16073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ResNet, 152 layers</a:t>
              </a:r>
            </a:p>
            <a:p>
              <a:pPr algn="ctr"/>
              <a:r>
                <a:rPr lang="en-US" sz="3400" dirty="0"/>
                <a:t>(ILSVRC 2015)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975" y="2404536"/>
            <a:ext cx="230952" cy="4677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100" dirty="0">
                <a:solidFill>
                  <a:srgbClr val="000000"/>
                </a:solidFill>
                <a:latin typeface="+mn-lt"/>
              </a:rPr>
              <a:t>A Revolution in Depth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76321" y="2141898"/>
            <a:ext cx="2930391" cy="1661993"/>
            <a:chOff x="5634687" y="1690688"/>
            <a:chExt cx="2060431" cy="116858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9249" y="1875355"/>
              <a:ext cx="205869" cy="872818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8" name="TextBox 17"/>
            <p:cNvSpPr txBox="1"/>
            <p:nvPr/>
          </p:nvSpPr>
          <p:spPr>
            <a:xfrm>
              <a:off x="5634687" y="1690688"/>
              <a:ext cx="1854562" cy="1168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 err="1"/>
                <a:t>GoogLeNet</a:t>
              </a:r>
              <a:r>
                <a:rPr lang="en-US" sz="3400" dirty="0"/>
                <a:t>, 22 layers</a:t>
              </a:r>
            </a:p>
            <a:p>
              <a:pPr algn="ctr"/>
              <a:r>
                <a:rPr lang="en-US" sz="3400" dirty="0"/>
                <a:t>(ILSVRC 2014)</a:t>
              </a: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FB19F98B-4556-F848-BA04-15398DFD343F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26</a:t>
            </a:fld>
            <a:endParaRPr lang="en-US">
              <a:solidFill>
                <a:srgbClr val="00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875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41867" y="2404534"/>
            <a:ext cx="5527040" cy="83168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4600" dirty="0"/>
              <a:t>ResNet, 152 layers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022" y="2404534"/>
            <a:ext cx="1344758" cy="39244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+mn-lt"/>
              </a:rPr>
              <a:t>A Revolution in 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</a:rPr>
              <a:t>Depth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D2694BB3-787F-A743-A63B-FD6ADC0D27D3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27</a:t>
            </a:fld>
            <a:endParaRPr lang="en-US">
              <a:solidFill>
                <a:srgbClr val="00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854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3.39814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41866" y="1584961"/>
            <a:ext cx="12285134" cy="7210178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marL="685800" indent="-685800" algn="l">
              <a:buFont typeface="Arial"/>
              <a:buChar char="•"/>
            </a:pPr>
            <a:r>
              <a:rPr lang="en-US" sz="4600" dirty="0"/>
              <a:t>ResNet, 152 </a:t>
            </a:r>
            <a:r>
              <a:rPr lang="en-US" sz="4600" dirty="0" smtClean="0"/>
              <a:t>layers – how did they get </a:t>
            </a:r>
            <a:r>
              <a:rPr lang="en-US" sz="4600" i="1" dirty="0" smtClean="0"/>
              <a:t>that </a:t>
            </a:r>
            <a:r>
              <a:rPr lang="en-US" sz="4600" dirty="0" smtClean="0"/>
              <a:t>to work??</a:t>
            </a:r>
            <a:endParaRPr lang="en-US" sz="4600" dirty="0"/>
          </a:p>
          <a:p>
            <a:pPr marL="685800" indent="-685800" algn="l">
              <a:buFont typeface="Arial"/>
              <a:buChar char="•"/>
            </a:pPr>
            <a:r>
              <a:rPr lang="en-US" sz="4600" dirty="0" smtClean="0"/>
              <a:t>Using “residual connections”: </a:t>
            </a:r>
            <a:r>
              <a:rPr lang="en-US" sz="4600" dirty="0" smtClean="0"/>
              <a:t>skip </a:t>
            </a:r>
            <a:r>
              <a:rPr lang="en-US" sz="4600" dirty="0" smtClean="0"/>
              <a:t>connections of weight = 1 between input and output of subsections of the network that </a:t>
            </a:r>
            <a:r>
              <a:rPr lang="en-US" sz="4600" i="1" dirty="0" smtClean="0"/>
              <a:t>copy</a:t>
            </a:r>
            <a:r>
              <a:rPr lang="en-US" sz="4600" dirty="0" smtClean="0"/>
              <a:t> the inputs to the outputs</a:t>
            </a:r>
          </a:p>
          <a:p>
            <a:pPr marL="685800" indent="-685800" algn="l">
              <a:buFont typeface="Arial"/>
              <a:buChar char="•"/>
            </a:pPr>
            <a:r>
              <a:rPr lang="en-US" sz="4600" dirty="0" smtClean="0"/>
              <a:t>This allows the deltas to pass backwards through the network unchanged</a:t>
            </a:r>
          </a:p>
          <a:p>
            <a:pPr marL="685800" indent="-685800" algn="l">
              <a:buFont typeface="Arial"/>
              <a:buChar char="•"/>
            </a:pPr>
            <a:r>
              <a:rPr lang="en-US" sz="4600" dirty="0" smtClean="0"/>
              <a:t>Each component of the network only has to learn how to modify its input.</a:t>
            </a:r>
            <a:endParaRPr lang="en-US" sz="4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+mn-lt"/>
              </a:rPr>
              <a:t>A Revolution in 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</a:rPr>
              <a:t>Depth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D2694BB3-787F-A743-A63B-FD6ADC0D27D3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28</a:t>
            </a:fld>
            <a:endParaRPr lang="en-US">
              <a:solidFill>
                <a:srgbClr val="00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494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+mn-lt"/>
              </a:rPr>
              <a:t>A Revolution in 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</a:rPr>
              <a:t>Depth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6747" y="325120"/>
            <a:ext cx="13459186" cy="8299491"/>
            <a:chOff x="1364255" y="340226"/>
            <a:chExt cx="9463490" cy="58355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729" y="340226"/>
              <a:ext cx="7806543" cy="520436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364255" y="5678074"/>
              <a:ext cx="9463490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/>
                <a:t>ResNet’s</a:t>
              </a:r>
              <a:r>
                <a:rPr lang="en-US" sz="4000" dirty="0"/>
                <a:t> object detection result on COCO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4C2CEB7-91FF-C04B-B049-B545737F67B2}" type="datetime1">
              <a:rPr lang="en-US" smtClean="0">
                <a:solidFill>
                  <a:srgbClr val="000000"/>
                </a:solidFill>
                <a:uFillTx/>
              </a:rPr>
              <a:t>1/30/18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29</a:t>
            </a:fld>
            <a:endParaRPr lang="en-US">
              <a:solidFill>
                <a:srgbClr val="00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725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34698"/>
            <a:ext cx="11099800" cy="957502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Properties of the visual world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99" b="1199"/>
          <a:stretch>
            <a:fillRect/>
          </a:stretch>
        </p:blipFill>
        <p:spPr>
          <a:xfrm>
            <a:off x="7952071" y="1120204"/>
            <a:ext cx="4937064" cy="271519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Deep Learning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3375173"/>
            <a:ext cx="13004800" cy="64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580" indent="-3425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257" indent="-28548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1935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598708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5482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2255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29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03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576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Four important properties: </a:t>
            </a: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Nearby pixels depend most on nearby pixels – not pixels far away: </a:t>
            </a: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locality</a:t>
            </a: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On the other hand, the statistics of pixels are relatively uniform across the image: </a:t>
            </a: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stationary statistics </a:t>
            </a: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Identity of an object (usually) doesn’t depend on its location in the image: </a:t>
            </a: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translation invariance</a:t>
            </a:r>
            <a:endParaRPr lang="en-US" sz="32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Objects are made of parts: </a:t>
            </a: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Compositionality</a:t>
            </a:r>
            <a:endParaRPr lang="en-US" sz="3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6491" y="134698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3048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03731"/>
            <a:ext cx="11704320" cy="1625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Examples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9" y="1395483"/>
            <a:ext cx="6951946" cy="948599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From </a:t>
            </a:r>
            <a:r>
              <a:rPr lang="en-US" dirty="0" err="1" smtClean="0">
                <a:solidFill>
                  <a:srgbClr val="000000"/>
                </a:solidFill>
              </a:rPr>
              <a:t>Clarifai.com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304176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89" y="2600960"/>
            <a:ext cx="10187093" cy="697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8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03731"/>
            <a:ext cx="11704320" cy="1625600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9" y="1395483"/>
            <a:ext cx="7024195" cy="948599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Clarifai.com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304176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2516"/>
            <a:ext cx="13004800" cy="54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5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03731"/>
            <a:ext cx="11704320" cy="1625600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9" y="1395483"/>
            <a:ext cx="7168693" cy="948599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Clarifai.com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304176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78" y="2926080"/>
            <a:ext cx="1007872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1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 descr="lenet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661" y="7073316"/>
            <a:ext cx="9323149" cy="2680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66616"/>
            <a:ext cx="11704320" cy="1625600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853135"/>
            <a:ext cx="8796302" cy="6436925"/>
          </a:xfrm>
        </p:spPr>
        <p:txBody>
          <a:bodyPr>
            <a:normAutofit/>
          </a:bodyPr>
          <a:lstStyle/>
          <a:p>
            <a:r>
              <a:rPr lang="en-US" sz="4000" dirty="0"/>
              <a:t>Feed-forward: </a:t>
            </a:r>
          </a:p>
          <a:p>
            <a:pPr lvl="1"/>
            <a:r>
              <a:rPr lang="en-US" sz="3400" dirty="0"/>
              <a:t>Convolve input</a:t>
            </a:r>
          </a:p>
          <a:p>
            <a:pPr lvl="1"/>
            <a:r>
              <a:rPr lang="en-US" sz="3400" dirty="0"/>
              <a:t>Non-linearity (rectified linear)</a:t>
            </a:r>
          </a:p>
          <a:p>
            <a:pPr lvl="1"/>
            <a:r>
              <a:rPr lang="en-US" sz="3400" dirty="0"/>
              <a:t>Pooling (local max)</a:t>
            </a:r>
          </a:p>
          <a:p>
            <a:r>
              <a:rPr lang="en-US" sz="4000" dirty="0"/>
              <a:t>Supervised</a:t>
            </a:r>
          </a:p>
          <a:p>
            <a:r>
              <a:rPr lang="en-US" sz="4000" dirty="0"/>
              <a:t>Train convolutional filters by </a:t>
            </a:r>
            <a:br>
              <a:rPr lang="en-US" sz="4000" dirty="0"/>
            </a:br>
            <a:r>
              <a:rPr lang="en-US" sz="4000" dirty="0"/>
              <a:t>back-propagating classification error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108648" y="7315041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08648" y="5840940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Convolution (Learned)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08648" y="4424481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Non-linearity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32648" y="2988806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Pooling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10607563" y="6599045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10612922" y="5182580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10618281" y="3785332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83665" y="8968843"/>
            <a:ext cx="3494478" cy="685191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r>
              <a:rPr lang="en-US" dirty="0" err="1" smtClean="0"/>
              <a:t>LeCun</a:t>
            </a:r>
            <a:r>
              <a:rPr lang="en-US" dirty="0" smtClean="0"/>
              <a:t> et al. 1998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623640" y="2349656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103868" y="1575390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Feature maps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22232" y="1350290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69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Operations in each layer</a:t>
            </a:r>
          </a:p>
          <a:p>
            <a:endParaRPr lang="en-US" dirty="0"/>
          </a:p>
          <a:p>
            <a:r>
              <a:rPr lang="en-US" dirty="0" smtClean="0"/>
              <a:t>Architecture</a:t>
            </a:r>
          </a:p>
          <a:p>
            <a:endParaRPr lang="en-US" dirty="0"/>
          </a:p>
          <a:p>
            <a:r>
              <a:rPr lang="en-US" dirty="0" smtClean="0"/>
              <a:t>Training</a:t>
            </a:r>
          </a:p>
          <a:p>
            <a:endParaRPr lang="en-US" dirty="0"/>
          </a:p>
          <a:p>
            <a:r>
              <a:rPr lang="en-US" dirty="0" smtClean="0"/>
              <a:t>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6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pPr eaLnBrk="1" hangingPunct="1"/>
            <a:r>
              <a:rPr lang="en-US" sz="4600" dirty="0">
                <a:solidFill>
                  <a:srgbClr val="000000"/>
                </a:solidFill>
                <a:latin typeface="Albertus Extra Bold" charset="0"/>
              </a:rPr>
              <a:t>Operations in Each Layer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50240" y="2275848"/>
            <a:ext cx="11704320" cy="64369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Convolution with learned filters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Nonlinearity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Optional sub-sampling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86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7044276" y="2167486"/>
            <a:ext cx="5822810" cy="388112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Albertus Extra Bold" charset="0"/>
              </a:rPr>
              <a:t>Filtering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08374" y="1691081"/>
            <a:ext cx="6923851" cy="293284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Convolution</a:t>
            </a:r>
          </a:p>
          <a:p>
            <a:pPr lvl="1">
              <a:defRPr/>
            </a:pP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Filter is learned during training</a:t>
            </a:r>
          </a:p>
          <a:p>
            <a:pPr lvl="1">
              <a:defRPr/>
            </a:pP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Same filter at each </a:t>
            </a:r>
            <a:r>
              <a:rPr lang="en-US" sz="3400" dirty="0" smtClean="0">
                <a:solidFill>
                  <a:srgbClr val="000000"/>
                </a:solidFill>
                <a:latin typeface="Adobe Caslon Pro" charset="0"/>
              </a:rPr>
              <a:t>location</a:t>
            </a:r>
          </a:p>
          <a:p>
            <a:pPr lvl="1">
              <a:defRPr/>
            </a:pPr>
            <a:r>
              <a:rPr lang="en-US" sz="3400" dirty="0" smtClean="0">
                <a:solidFill>
                  <a:srgbClr val="000000"/>
                </a:solidFill>
                <a:latin typeface="Adobe Caslon Pro" charset="0"/>
              </a:rPr>
              <a:t>Filters </a:t>
            </a:r>
            <a:r>
              <a:rPr lang="en-US" sz="3400" i="1" dirty="0" smtClean="0">
                <a:solidFill>
                  <a:srgbClr val="000000"/>
                </a:solidFill>
                <a:latin typeface="Adobe Caslon Pro" charset="0"/>
              </a:rPr>
              <a:t>overlap </a:t>
            </a:r>
            <a:r>
              <a:rPr lang="en-US" sz="3400" dirty="0" smtClean="0">
                <a:solidFill>
                  <a:srgbClr val="000000"/>
                </a:solidFill>
                <a:latin typeface="Adobe Caslon Pro" charset="0"/>
              </a:rPr>
              <a:t>(the </a:t>
            </a:r>
            <a:r>
              <a:rPr lang="en-US" sz="3400" i="1" dirty="0" smtClean="0">
                <a:solidFill>
                  <a:srgbClr val="000000"/>
                </a:solidFill>
                <a:latin typeface="Adobe Caslon Pro" charset="0"/>
              </a:rPr>
              <a:t>stride</a:t>
            </a:r>
            <a:r>
              <a:rPr lang="en-US" sz="3400" dirty="0" smtClean="0">
                <a:solidFill>
                  <a:srgbClr val="000000"/>
                </a:solidFill>
                <a:latin typeface="Adobe Caslon Pro" charset="0"/>
              </a:rPr>
              <a:t>)</a:t>
            </a:r>
          </a:p>
          <a:p>
            <a:pPr lvl="1">
              <a:defRPr/>
            </a:pPr>
            <a:r>
              <a:rPr lang="en-US" sz="3400" dirty="0" smtClean="0">
                <a:solidFill>
                  <a:srgbClr val="000000"/>
                </a:solidFill>
                <a:latin typeface="Adobe Caslon Pro" charset="0"/>
              </a:rPr>
              <a:t>Commonly 1-2 pixel shift</a:t>
            </a:r>
            <a:endParaRPr lang="en-US" sz="34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defTabSz="649688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5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2" y="5093547"/>
            <a:ext cx="5852160" cy="390144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4254" r="50287" b="52721"/>
          <a:stretch>
            <a:fillRect/>
          </a:stretch>
        </p:blipFill>
        <p:spPr bwMode="auto">
          <a:xfrm>
            <a:off x="85818" y="5093556"/>
            <a:ext cx="1106311" cy="1099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6829784" y="5093553"/>
            <a:ext cx="5849902" cy="394885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2600974" y="8900167"/>
            <a:ext cx="1429649" cy="74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22641" y="8886619"/>
            <a:ext cx="3170571" cy="74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071165" y="6827520"/>
            <a:ext cx="650240" cy="43349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85818" y="5093556"/>
            <a:ext cx="1106311" cy="1099538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6141055" y="5146154"/>
            <a:ext cx="650240" cy="45757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85655" y="5310310"/>
            <a:ext cx="291254" cy="1793186"/>
          </a:xfrm>
          <a:prstGeom prst="rect">
            <a:avLst/>
          </a:prstGeom>
        </p:spPr>
        <p:txBody>
          <a:bodyPr lIns="129918" tIns="64962" rIns="129918" bIns="64962">
            <a:spAutoFit/>
          </a:bodyPr>
          <a:lstStyle/>
          <a:p>
            <a:pPr defTabSz="649688">
              <a:defRPr/>
            </a:pPr>
            <a:r>
              <a:rPr lang="en-US" dirty="0">
                <a:latin typeface="Calibri"/>
                <a:ea typeface="+mn-ea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38406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7044276" y="2167486"/>
            <a:ext cx="5822810" cy="388112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Albertus Extra Bold" charset="0"/>
              </a:rPr>
              <a:t>Filtering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defTabSz="649688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5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47" y="5563165"/>
            <a:ext cx="5219984" cy="347998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6829784" y="5093553"/>
            <a:ext cx="5849902" cy="394885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2600974" y="8900167"/>
            <a:ext cx="1429649" cy="74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22641" y="8886619"/>
            <a:ext cx="3170571" cy="74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071165" y="6827520"/>
            <a:ext cx="650240" cy="43349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422978" y="5551133"/>
            <a:ext cx="932897" cy="927185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6141055" y="5146154"/>
            <a:ext cx="650240" cy="45757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85655" y="5310310"/>
            <a:ext cx="291254" cy="1793186"/>
          </a:xfrm>
          <a:prstGeom prst="rect">
            <a:avLst/>
          </a:prstGeom>
        </p:spPr>
        <p:txBody>
          <a:bodyPr lIns="129918" tIns="64962" rIns="129918" bIns="64962">
            <a:spAutoFit/>
          </a:bodyPr>
          <a:lstStyle/>
          <a:p>
            <a:pPr defTabSz="649688">
              <a:defRPr/>
            </a:pPr>
            <a:r>
              <a:rPr lang="en-US" dirty="0"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40830" y="1493144"/>
            <a:ext cx="6767313" cy="381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580" indent="-3425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257" indent="-28548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1935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598708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5482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2255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29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03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576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Local -&gt;</a:t>
            </a:r>
          </a:p>
          <a:p>
            <a:pPr lvl="1"/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Each unit layer looks at local window</a:t>
            </a:r>
          </a:p>
          <a:p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Static statistics -&gt;</a:t>
            </a:r>
          </a:p>
          <a:p>
            <a:pPr lvl="1"/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Same feature computed everywhere</a:t>
            </a:r>
          </a:p>
          <a:p>
            <a:pPr marL="649621" lvl="1" indent="0">
              <a:buNone/>
            </a:pPr>
            <a:endParaRPr lang="en-US" sz="3400" dirty="0">
              <a:solidFill>
                <a:srgbClr val="000000"/>
              </a:solidFill>
              <a:latin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81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Stop &amp; look at demo...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linkClick r:id="rId2"/>
              </a:rPr>
              <a:t>http://cs231n.github.io/convolutional-networks/#</a:t>
            </a:r>
            <a:r>
              <a:rPr lang="en-US" dirty="0" smtClean="0">
                <a:solidFill>
                  <a:srgbClr val="000000"/>
                </a:solidFill>
                <a:hlinkClick r:id="rId2"/>
              </a:rPr>
              <a:t>conv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(Scroll down to moving example)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This shows two 3x3x3 filters – the input image </a:t>
            </a:r>
            <a:r>
              <a:rPr lang="en-US" dirty="0" smtClean="0">
                <a:solidFill>
                  <a:srgbClr val="000000"/>
                </a:solidFill>
              </a:rPr>
              <a:t>has 3 channels per pixel (red, green, and blue), and the filters look at a 3x3 patch of pixels.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6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pPr marL="487217" indent="-487217">
              <a:spcBef>
                <a:spcPct val="20000"/>
              </a:spcBef>
            </a:pPr>
            <a:r>
              <a:rPr lang="en-US" sz="4600" dirty="0">
                <a:solidFill>
                  <a:srgbClr val="000000"/>
                </a:solidFill>
                <a:latin typeface="Albertus Extra Bold" charset="0"/>
              </a:rPr>
              <a:t>Non-Linearity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41870" y="1950728"/>
            <a:ext cx="11704320" cy="64369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Rectified linear function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Applied per-pixel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output = max(0,input)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defTabSz="649688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366" t="5805" r="6355" b="595"/>
          <a:stretch/>
        </p:blipFill>
        <p:spPr>
          <a:xfrm>
            <a:off x="8382000" y="1827333"/>
            <a:ext cx="3057138" cy="2458895"/>
          </a:xfrm>
          <a:prstGeom prst="rect">
            <a:avLst/>
          </a:prstGeom>
        </p:spPr>
      </p:pic>
      <p:pic>
        <p:nvPicPr>
          <p:cNvPr id="2" name="Picture 1" descr="feat1_rel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94" y="4920676"/>
            <a:ext cx="5886839" cy="3988139"/>
          </a:xfrm>
          <a:prstGeom prst="rect">
            <a:avLst/>
          </a:prstGeom>
        </p:spPr>
      </p:pic>
      <p:pic>
        <p:nvPicPr>
          <p:cNvPr id="11" name="Picture 10" descr="filter_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194238" y="4976248"/>
            <a:ext cx="5849902" cy="394885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07476" y="4289240"/>
            <a:ext cx="3680067" cy="654427"/>
          </a:xfrm>
          <a:prstGeom prst="rect">
            <a:avLst/>
          </a:prstGeom>
        </p:spPr>
        <p:txBody>
          <a:bodyPr wrap="none" lIns="129932" tIns="64969" rIns="129932" bIns="64969">
            <a:spAutoFit/>
          </a:bodyPr>
          <a:lstStyle/>
          <a:p>
            <a:pPr defTabSz="649688"/>
            <a:r>
              <a:rPr lang="en-US" sz="3400" dirty="0">
                <a:latin typeface="Adobe Caslon Pro" charset="0"/>
              </a:rPr>
              <a:t>Input feature map</a:t>
            </a:r>
            <a:endParaRPr lang="en-US" sz="2000" dirty="0"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33920" y="4277947"/>
            <a:ext cx="4019215" cy="654427"/>
          </a:xfrm>
          <a:prstGeom prst="rect">
            <a:avLst/>
          </a:prstGeom>
        </p:spPr>
        <p:txBody>
          <a:bodyPr wrap="none" lIns="129932" tIns="64969" rIns="129932" bIns="64969">
            <a:spAutoFit/>
          </a:bodyPr>
          <a:lstStyle/>
          <a:p>
            <a:pPr defTabSz="649688"/>
            <a:r>
              <a:rPr lang="en-US" sz="3400" dirty="0">
                <a:latin typeface="Adobe Caslon Pro" charset="0"/>
              </a:rPr>
              <a:t>Output feature map</a:t>
            </a:r>
            <a:endParaRPr lang="en-US" sz="2000" dirty="0">
              <a:latin typeface="Calibri"/>
            </a:endParaRP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>
            <a:off x="6158845" y="6849928"/>
            <a:ext cx="650240" cy="43349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9454" y="8925103"/>
            <a:ext cx="5627563" cy="500539"/>
          </a:xfrm>
          <a:prstGeom prst="rect">
            <a:avLst/>
          </a:prstGeom>
          <a:noFill/>
        </p:spPr>
        <p:txBody>
          <a:bodyPr wrap="square" lIns="129932" tIns="64969" rIns="129932" bIns="64969" rtlCol="0">
            <a:spAutoFit/>
          </a:bodyPr>
          <a:lstStyle/>
          <a:p>
            <a:pPr defTabSz="649688"/>
            <a:r>
              <a:rPr lang="en-US" sz="2400" dirty="0" smtClean="0">
                <a:latin typeface="Calibri"/>
                <a:ea typeface="+mn-ea"/>
                <a:cs typeface="+mn-cs"/>
              </a:rPr>
              <a:t>Black = negative; white = positive values</a:t>
            </a:r>
            <a:endParaRPr lang="en-US" sz="2400" dirty="0"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56634" y="8908815"/>
            <a:ext cx="5627563" cy="500539"/>
          </a:xfrm>
          <a:prstGeom prst="rect">
            <a:avLst/>
          </a:prstGeom>
          <a:noFill/>
        </p:spPr>
        <p:txBody>
          <a:bodyPr wrap="square" lIns="129932" tIns="64969" rIns="129932" bIns="64969" rtlCol="0">
            <a:spAutoFit/>
          </a:bodyPr>
          <a:lstStyle/>
          <a:p>
            <a:pPr defTabSz="649688"/>
            <a:r>
              <a:rPr lang="en-US" sz="2400" dirty="0" smtClean="0">
                <a:latin typeface="Calibri"/>
                <a:ea typeface="+mn-ea"/>
                <a:cs typeface="+mn-cs"/>
              </a:rPr>
              <a:t>Only non-negative values</a:t>
            </a:r>
            <a:endParaRPr lang="en-US" sz="2400" dirty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07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 animBg="1"/>
      <p:bldP spid="9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 descr="lenet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42" y="5527041"/>
            <a:ext cx="12723749" cy="3657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30" y="227535"/>
            <a:ext cx="9461429" cy="1372665"/>
          </a:xfrm>
        </p:spPr>
        <p:txBody>
          <a:bodyPr>
            <a:normAutofit/>
          </a:bodyPr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18" y="1665750"/>
            <a:ext cx="11704320" cy="7726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Began with </a:t>
            </a:r>
            <a:r>
              <a:rPr lang="en-US" dirty="0" err="1" smtClean="0"/>
              <a:t>LeCun</a:t>
            </a:r>
            <a:r>
              <a:rPr lang="en-US" dirty="0" smtClean="0"/>
              <a:t> et al. </a:t>
            </a:r>
            <a:r>
              <a:rPr lang="en-US" dirty="0" smtClean="0"/>
              <a:t>1989 (but see </a:t>
            </a:r>
            <a:r>
              <a:rPr lang="en-US" dirty="0" err="1" smtClean="0"/>
              <a:t>ch.</a:t>
            </a:r>
            <a:r>
              <a:rPr lang="en-US" dirty="0" smtClean="0"/>
              <a:t> 8 reading)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50239" y="2713352"/>
            <a:ext cx="12123952" cy="2492587"/>
          </a:xfrm>
          <a:prstGeom prst="rect">
            <a:avLst/>
          </a:prstGeom>
        </p:spPr>
        <p:txBody>
          <a:bodyPr vert="horz" lIns="129918" tIns="64962" rIns="129918" bIns="64962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Small, local receptive fields and learned features (kernels):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locality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These are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replicated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across the image: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stationary statistics 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Spatial pooling: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translation invariance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Objects are made of parts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: receptive fields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get larger deeper in the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net – low-level features are edges, high level are whole objects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r="17363"/>
          <a:stretch/>
        </p:blipFill>
        <p:spPr>
          <a:xfrm>
            <a:off x="10464800" y="227535"/>
            <a:ext cx="2309391" cy="2508811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48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pPr marL="487217" indent="-487217">
              <a:spcBef>
                <a:spcPct val="20000"/>
              </a:spcBef>
            </a:pPr>
            <a:r>
              <a:rPr lang="en-US" sz="4600" dirty="0">
                <a:solidFill>
                  <a:srgbClr val="FFFFFF"/>
                </a:solidFill>
                <a:latin typeface="Albertus Extra Bold" charset="0"/>
              </a:rPr>
              <a:t>Non-Linearity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41870" y="1950728"/>
            <a:ext cx="11704320" cy="6436925"/>
          </a:xfrm>
        </p:spPr>
        <p:txBody>
          <a:bodyPr/>
          <a:lstStyle/>
          <a:p>
            <a:r>
              <a:rPr lang="en-US" dirty="0" smtClean="0">
                <a:latin typeface="Adobe Caslon Pro" charset="0"/>
              </a:rPr>
              <a:t>Other choices:</a:t>
            </a:r>
            <a:endParaRPr lang="en-US" dirty="0">
              <a:latin typeface="Adobe Caslon Pro" charset="0"/>
            </a:endParaRPr>
          </a:p>
          <a:p>
            <a:pPr lvl="1"/>
            <a:r>
              <a:rPr lang="en-US" dirty="0" err="1" smtClean="0">
                <a:solidFill>
                  <a:srgbClr val="FF0000"/>
                </a:solidFill>
                <a:latin typeface="Adobe Caslon Pro" charset="0"/>
              </a:rPr>
              <a:t>Tanh</a:t>
            </a:r>
            <a:endParaRPr lang="en-US" dirty="0">
              <a:solidFill>
                <a:srgbClr val="FF0000"/>
              </a:solidFill>
              <a:latin typeface="Adobe Caslon Pro" charset="0"/>
            </a:endParaRPr>
          </a:p>
          <a:p>
            <a:pPr lvl="1"/>
            <a:r>
              <a:rPr lang="en-US" dirty="0" smtClean="0">
                <a:solidFill>
                  <a:srgbClr val="12FF00"/>
                </a:solidFill>
                <a:latin typeface="Adobe Caslon Pro" charset="0"/>
              </a:rPr>
              <a:t>Sigmoid</a:t>
            </a:r>
            <a:r>
              <a:rPr lang="en-US" dirty="0" smtClean="0">
                <a:latin typeface="Adobe Caslon Pro" charset="0"/>
              </a:rPr>
              <a:t>: 1/(1+exp(-x))</a:t>
            </a:r>
          </a:p>
          <a:p>
            <a:pPr lvl="1"/>
            <a:r>
              <a:rPr lang="en-US" dirty="0" err="1" smtClean="0">
                <a:solidFill>
                  <a:srgbClr val="3366FF"/>
                </a:solidFill>
                <a:latin typeface="Adobe Caslon Pro" charset="0"/>
              </a:rPr>
              <a:t>PReLU</a:t>
            </a:r>
            <a:endParaRPr lang="en-US" dirty="0" smtClean="0">
              <a:solidFill>
                <a:srgbClr val="3366FF"/>
              </a:solidFill>
              <a:latin typeface="Adobe Caslon Pro" charset="0"/>
            </a:endParaRPr>
          </a:p>
          <a:p>
            <a:pPr lvl="2"/>
            <a:endParaRPr lang="en-US" dirty="0" smtClean="0">
              <a:solidFill>
                <a:srgbClr val="FFFFFF"/>
              </a:solidFill>
              <a:latin typeface="Adobe Caslon Pro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n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13" y="2155350"/>
            <a:ext cx="2747096" cy="2059093"/>
          </a:xfrm>
          <a:prstGeom prst="rect">
            <a:avLst/>
          </a:prstGeom>
        </p:spPr>
      </p:pic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93" y="2155349"/>
            <a:ext cx="2763261" cy="20712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89914" y="4834617"/>
            <a:ext cx="7900496" cy="40866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32" tIns="64969" rIns="129932" bIns="64969" spcCol="0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503" y="4757637"/>
            <a:ext cx="4654750" cy="4332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896" y="5336908"/>
            <a:ext cx="3938388" cy="1376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1503" y="8976928"/>
            <a:ext cx="2221653" cy="7766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0240" y="7771391"/>
            <a:ext cx="7985760" cy="1331536"/>
          </a:xfrm>
          <a:prstGeom prst="rect">
            <a:avLst/>
          </a:prstGeom>
        </p:spPr>
        <p:txBody>
          <a:bodyPr wrap="square" lIns="129932" tIns="64969" rIns="129932" bIns="64969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Caslon Pro" charset="0"/>
              </a:rPr>
              <a:t>[</a:t>
            </a:r>
            <a:r>
              <a:rPr lang="en-US" sz="2000" dirty="0" smtClean="0">
                <a:latin typeface="Adobe Caslon Pro" charset="0"/>
              </a:rPr>
              <a:t>Delving </a:t>
            </a:r>
            <a:r>
              <a:rPr lang="en-US" sz="2000" dirty="0">
                <a:latin typeface="Adobe Caslon Pro" charset="0"/>
              </a:rPr>
              <a:t>Deep into Rectifiers: Surpassing Human-Level Performance on </a:t>
            </a:r>
            <a:r>
              <a:rPr lang="en-US" sz="2000" dirty="0" err="1">
                <a:latin typeface="Adobe Caslon Pro" charset="0"/>
              </a:rPr>
              <a:t>ImageNet</a:t>
            </a:r>
            <a:r>
              <a:rPr lang="en-US" sz="2000" dirty="0">
                <a:latin typeface="Adobe Caslon Pro" charset="0"/>
              </a:rPr>
              <a:t> Classification, </a:t>
            </a:r>
            <a:r>
              <a:rPr lang="en-US" sz="2000" dirty="0" err="1">
                <a:latin typeface="Adobe Caslon Pro" charset="0"/>
              </a:rPr>
              <a:t>Kaiming</a:t>
            </a:r>
            <a:r>
              <a:rPr lang="en-US" sz="2000" dirty="0">
                <a:latin typeface="Adobe Caslon Pro" charset="0"/>
              </a:rPr>
              <a:t> He et al. </a:t>
            </a:r>
            <a:r>
              <a:rPr lang="en-US" sz="2000" dirty="0" smtClean="0">
                <a:latin typeface="Adobe Caslon Pro" charset="0"/>
              </a:rPr>
              <a:t>arXiv</a:t>
            </a:r>
            <a:r>
              <a:rPr lang="en-US" sz="2000" dirty="0">
                <a:latin typeface="Adobe Caslon Pro" charset="0"/>
              </a:rPr>
              <a:t>:1502.01852v1.pdf, Feb 2015 </a:t>
            </a:r>
            <a:r>
              <a:rPr lang="en-US" sz="2000" dirty="0" smtClean="0">
                <a:latin typeface="Adobe Caslon Pro" charset="0"/>
              </a:rPr>
              <a:t>]</a:t>
            </a:r>
            <a:endParaRPr lang="en-US" sz="2000" dirty="0">
              <a:latin typeface="Adobe Caslon Pro" charset="0"/>
            </a:endParaRPr>
          </a:p>
          <a:p>
            <a:endParaRPr lang="en-US" sz="1800" dirty="0">
              <a:latin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30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288439" y="147886"/>
            <a:ext cx="11704320" cy="1625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lbertus Extra Bold" charset="0"/>
              </a:rPr>
              <a:t>Spatial Pooling</a:t>
            </a:r>
            <a:endParaRPr lang="en-US" dirty="0">
              <a:solidFill>
                <a:srgbClr val="000000"/>
              </a:solidFill>
              <a:latin typeface="Albertus Extra Bold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36987" y="434059"/>
            <a:ext cx="8019627" cy="1083733"/>
          </a:xfrm>
          <a:prstGeom prst="round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638202" y="1762765"/>
            <a:ext cx="11704320" cy="6436925"/>
          </a:xfrm>
          <a:noFill/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Computation: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dobe Caslon Pro" charset="0"/>
              </a:rPr>
              <a:t>Max is </a:t>
            </a: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best empirically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dobe Caslon Pro" charset="0"/>
              </a:rPr>
              <a:t>sum or </a:t>
            </a: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average </a:t>
            </a:r>
            <a:r>
              <a:rPr lang="en-US" dirty="0">
                <a:solidFill>
                  <a:srgbClr val="000000"/>
                </a:solidFill>
                <a:latin typeface="Adobe Caslon Pro" charset="0"/>
              </a:rPr>
              <a:t>used much </a:t>
            </a: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less</a:t>
            </a:r>
            <a:endParaRPr lang="en-US" dirty="0">
              <a:solidFill>
                <a:srgbClr val="000000"/>
              </a:solidFill>
              <a:latin typeface="Adobe Caslon Pr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Stride: How far to slide over each time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  <a:latin typeface="Adobe Caslon Pro" charset="0"/>
              </a:rPr>
              <a:t>Tiling</a:t>
            </a: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 is pretty standard </a:t>
            </a: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(for pooling) – </a:t>
            </a: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no overlap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Adobe Caslon Pro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38202" y="5659516"/>
            <a:ext cx="5093547" cy="3320592"/>
            <a:chOff x="685802" y="3810013"/>
            <a:chExt cx="3581400" cy="2334791"/>
          </a:xfrm>
        </p:grpSpPr>
        <p:pic>
          <p:nvPicPr>
            <p:cNvPr id="40" name="Picture 39" descr="nor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44" t="14581" r="48195" b="51794"/>
            <a:stretch/>
          </p:blipFill>
          <p:spPr>
            <a:xfrm>
              <a:off x="685802" y="3810013"/>
              <a:ext cx="3581400" cy="2334791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762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43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62000" y="4267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43000" y="4267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7" name="Picture 6" descr="sum_poo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14442" r="9366" b="17938"/>
          <a:stretch/>
        </p:blipFill>
        <p:spPr>
          <a:xfrm>
            <a:off x="8429039" y="7586141"/>
            <a:ext cx="2747199" cy="178908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586690" y="5975015"/>
            <a:ext cx="2364737" cy="744011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4000" dirty="0">
                <a:latin typeface="Adobe Caslon Pro" charset="0"/>
              </a:rPr>
              <a:t>Max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586690" y="8128004"/>
            <a:ext cx="2364737" cy="744011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4000" dirty="0">
                <a:latin typeface="Adobe Caslon Pro" charset="0"/>
              </a:rPr>
              <a:t>Sum</a:t>
            </a: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4319" r="9186" b="17450"/>
          <a:stretch/>
        </p:blipFill>
        <p:spPr>
          <a:xfrm>
            <a:off x="8429036" y="5418683"/>
            <a:ext cx="2717110" cy="179277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4277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Albertus Extra Bold" charset="0"/>
              </a:rPr>
              <a:t>Role of Pooling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192664" y="1746029"/>
            <a:ext cx="8693949" cy="210199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Spatial pooling</a:t>
            </a:r>
          </a:p>
          <a:p>
            <a:pPr lvl="1" eaLnBrk="1" hangingPunct="1"/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Invariance to small transformations</a:t>
            </a:r>
          </a:p>
          <a:p>
            <a:pPr lvl="1" eaLnBrk="1" hangingPunct="1"/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Larger receptive fields </a:t>
            </a:r>
            <a:br>
              <a:rPr lang="en-US" sz="3700" dirty="0">
                <a:solidFill>
                  <a:srgbClr val="000000"/>
                </a:solidFill>
                <a:latin typeface="Adobe Caslon Pro" charset="0"/>
              </a:rPr>
            </a:br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(see more of input)</a:t>
            </a:r>
          </a:p>
          <a:p>
            <a:pPr lvl="1" eaLnBrk="1" hangingPunct="1">
              <a:lnSpc>
                <a:spcPct val="80000"/>
              </a:lnSpc>
            </a:pPr>
            <a:endParaRPr lang="en-US" sz="3000" dirty="0">
              <a:solidFill>
                <a:srgbClr val="000000"/>
              </a:solidFill>
              <a:latin typeface="Adobe Caslon Pro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625600" y="108373"/>
            <a:ext cx="9645227" cy="130048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sp>
        <p:nvSpPr>
          <p:cNvPr id="36879" name="Content Placeholder 2"/>
          <p:cNvSpPr txBox="1">
            <a:spLocks/>
          </p:cNvSpPr>
          <p:nvPr/>
        </p:nvSpPr>
        <p:spPr bwMode="auto">
          <a:xfrm>
            <a:off x="7261012" y="8016249"/>
            <a:ext cx="6719147" cy="8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 err="1">
                <a:solidFill>
                  <a:srgbClr val="000000"/>
                </a:solidFill>
                <a:latin typeface="Adobe Caslon Pro" charset="0"/>
              </a:rPr>
              <a:t>Zeiler</a:t>
            </a:r>
            <a:r>
              <a:rPr lang="en-US" sz="2800" dirty="0">
                <a:solidFill>
                  <a:srgbClr val="000000"/>
                </a:solidFill>
                <a:latin typeface="Adobe Caslon Pro" charset="0"/>
              </a:rPr>
              <a:t>, Fergus [</a:t>
            </a:r>
            <a:r>
              <a:rPr lang="en-US" sz="2800" dirty="0" err="1">
                <a:solidFill>
                  <a:srgbClr val="000000"/>
                </a:solidFill>
                <a:latin typeface="Adobe Caslon Pro" charset="0"/>
              </a:rPr>
              <a:t>arXiv</a:t>
            </a:r>
            <a:r>
              <a:rPr lang="en-US" sz="2800" dirty="0">
                <a:solidFill>
                  <a:srgbClr val="000000"/>
                </a:solidFill>
                <a:latin typeface="Adobe Caslon Pro" charset="0"/>
              </a:rPr>
              <a:t> 2013</a:t>
            </a:r>
            <a:r>
              <a:rPr lang="en-US" sz="2800" dirty="0" smtClean="0">
                <a:solidFill>
                  <a:srgbClr val="000000"/>
                </a:solidFill>
                <a:latin typeface="Adobe Caslon Pro" charset="0"/>
              </a:rPr>
              <a:t>]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solidFill>
                  <a:srgbClr val="000000"/>
                </a:solidFill>
                <a:latin typeface="Adobe Caslon Pro" charset="0"/>
              </a:rPr>
              <a:t> </a:t>
            </a:r>
            <a:r>
              <a:rPr lang="en-US" sz="2800" i="1" dirty="0" err="1" smtClean="0">
                <a:solidFill>
                  <a:srgbClr val="000000"/>
                </a:solidFill>
                <a:latin typeface="Adobe Caslon Pro" charset="0"/>
              </a:rPr>
              <a:t>deconvolution</a:t>
            </a:r>
            <a:endParaRPr lang="en-US" sz="28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125" y="8530085"/>
            <a:ext cx="10568461" cy="1006647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endParaRPr lang="en-US" sz="2800" dirty="0">
              <a:latin typeface="Adobe Caslon Pro" charset="0"/>
            </a:endParaRPr>
          </a:p>
          <a:p>
            <a:r>
              <a:rPr lang="en-US" sz="2800" dirty="0">
                <a:latin typeface="Adobe Caslon Pro" charset="0"/>
              </a:rPr>
              <a:t>Videos from: http://</a:t>
            </a:r>
            <a:r>
              <a:rPr lang="en-US" sz="2800" dirty="0" err="1">
                <a:latin typeface="Adobe Caslon Pro" charset="0"/>
              </a:rPr>
              <a:t>ai.stanford.edu</a:t>
            </a:r>
            <a:r>
              <a:rPr lang="en-US" sz="2800" dirty="0">
                <a:latin typeface="Adobe Caslon Pro" charset="0"/>
              </a:rPr>
              <a:t>/~</a:t>
            </a:r>
            <a:r>
              <a:rPr lang="en-US" sz="2800" dirty="0" err="1">
                <a:latin typeface="Adobe Caslon Pro" charset="0"/>
              </a:rPr>
              <a:t>quocle</a:t>
            </a:r>
            <a:r>
              <a:rPr lang="en-US" sz="2800" dirty="0">
                <a:latin typeface="Adobe Caslon Pro" charset="0"/>
              </a:rPr>
              <a:t>/</a:t>
            </a:r>
            <a:r>
              <a:rPr lang="en-US" sz="2800" dirty="0" err="1">
                <a:latin typeface="Adobe Caslon Pro" charset="0"/>
              </a:rPr>
              <a:t>TCNNweb</a:t>
            </a:r>
            <a:endParaRPr lang="en-US" sz="2000" dirty="0"/>
          </a:p>
        </p:txBody>
      </p:sp>
      <p:pic>
        <p:nvPicPr>
          <p:cNvPr id="9" name="cifar_mono_mm_l1_m_16_ws_8_ts_1_st_1_p_1_mp_0_mpst_0_fun_square_act_squareroot_act_box_0_rs_0_topo_0_comb_p_0_MI_170_TI_0_network_unit_879_eig_low_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0240" y="5183766"/>
            <a:ext cx="3901440" cy="2600960"/>
          </a:xfrm>
          <a:prstGeom prst="rect">
            <a:avLst/>
          </a:prstGeom>
        </p:spPr>
      </p:pic>
      <p:pic>
        <p:nvPicPr>
          <p:cNvPr id="10" name="cifar_mono_mm_l1_m_16_ws_8_ts_1_st_1_p_1_mp_0_mpst_0_fun_square_act_squareroot_act_box_0_rs_0_topo_0_comb_p_0_MI_170_TI_0_network_unit_879_eig_low_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93067" y="5183766"/>
            <a:ext cx="3901440" cy="26009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4002027"/>
            <a:ext cx="8669867" cy="1181739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r>
              <a:rPr lang="en-US" sz="3400" dirty="0">
                <a:latin typeface="Adobe Caslon Pro" charset="0"/>
              </a:rPr>
              <a:t>Visualization technique from</a:t>
            </a:r>
            <a:br>
              <a:rPr lang="en-US" sz="3400" dirty="0">
                <a:latin typeface="Adobe Caslon Pro" charset="0"/>
              </a:rPr>
            </a:br>
            <a:r>
              <a:rPr lang="en-US" sz="3400" dirty="0">
                <a:latin typeface="Adobe Caslon Pro" charset="0"/>
              </a:rPr>
              <a:t>[Le et al. NIPS’10]</a:t>
            </a:r>
            <a:r>
              <a:rPr lang="en-US" sz="3400" dirty="0" smtClean="0">
                <a:latin typeface="Adobe Caslon Pro" charset="0"/>
              </a:rPr>
              <a:t>: </a:t>
            </a:r>
            <a:endParaRPr lang="en-US" dirty="0"/>
          </a:p>
        </p:txBody>
      </p:sp>
      <p:pic>
        <p:nvPicPr>
          <p:cNvPr id="19" name="Picture 18" descr="norm_vs_not_withnorm_7x7_pixF3_top9_cropped.pdf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15991" r="55405" b="33349"/>
          <a:stretch/>
        </p:blipFill>
        <p:spPr>
          <a:xfrm>
            <a:off x="8561493" y="2428044"/>
            <a:ext cx="3793067" cy="56559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7729063"/>
            <a:ext cx="8669867" cy="1177633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r>
              <a:rPr lang="en-US" sz="3400" dirty="0" smtClean="0">
                <a:latin typeface="Adobe Caslon Pro" charset="0"/>
              </a:rPr>
              <a:t>This video shows the set of inputs that these filters are invariant to, due to pooling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pPr eaLnBrk="1" hangingPunct="1"/>
            <a:r>
              <a:rPr lang="en-US" sz="4600" dirty="0">
                <a:solidFill>
                  <a:srgbClr val="000000"/>
                </a:solidFill>
                <a:latin typeface="Albertus Extra Bold" charset="0"/>
              </a:rPr>
              <a:t>Components of Each Layer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Content Placeholder 2"/>
          <p:cNvSpPr txBox="1">
            <a:spLocks/>
          </p:cNvSpPr>
          <p:nvPr/>
        </p:nvSpPr>
        <p:spPr bwMode="auto">
          <a:xfrm>
            <a:off x="1083734" y="2336048"/>
            <a:ext cx="2432380" cy="18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49688" eaLnBrk="1" hangingPunct="1">
              <a:spcBef>
                <a:spcPct val="20000"/>
              </a:spcBef>
            </a:pPr>
            <a:r>
              <a:rPr lang="en-US" sz="4000" dirty="0">
                <a:solidFill>
                  <a:srgbClr val="000000"/>
                </a:solidFill>
                <a:latin typeface="Adobe Caslon Pro" charset="0"/>
              </a:rPr>
              <a:t>Pixels /</a:t>
            </a:r>
          </a:p>
          <a:p>
            <a:pPr defTabSz="649688" eaLnBrk="1" hangingPunct="1">
              <a:spcBef>
                <a:spcPct val="20000"/>
              </a:spcBef>
            </a:pPr>
            <a:r>
              <a:rPr lang="en-US" sz="4000" dirty="0">
                <a:solidFill>
                  <a:srgbClr val="000000"/>
                </a:solidFill>
                <a:latin typeface="Adobe Caslon Pro" charset="0"/>
              </a:rPr>
              <a:t>Features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0765084" y="7854339"/>
            <a:ext cx="2239716" cy="132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49688" eaLnBrk="1" hangingPunct="1">
              <a:spcBef>
                <a:spcPct val="20000"/>
              </a:spcBef>
            </a:pP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Output </a:t>
            </a:r>
            <a:br>
              <a:rPr lang="en-US" sz="3400" dirty="0">
                <a:solidFill>
                  <a:srgbClr val="000000"/>
                </a:solidFill>
                <a:latin typeface="Adobe Caslon Pro" charset="0"/>
              </a:rPr>
            </a:b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Features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45855" y="2035011"/>
            <a:ext cx="8163476" cy="2275840"/>
            <a:chOff x="1259626" y="1447800"/>
            <a:chExt cx="5739944" cy="1600200"/>
          </a:xfrm>
        </p:grpSpPr>
        <p:sp>
          <p:nvSpPr>
            <p:cNvPr id="6" name="Rounded Rectangle 5"/>
            <p:cNvSpPr/>
            <p:nvPr/>
          </p:nvSpPr>
          <p:spPr>
            <a:xfrm>
              <a:off x="1589370" y="1447800"/>
              <a:ext cx="5410200" cy="1600200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 sz="5100" dirty="0">
                <a:solidFill>
                  <a:srgbClr val="000000"/>
                </a:solidFill>
                <a:latin typeface="Adobe Caslon Pro"/>
                <a:cs typeface="Adobe Caslon Pro"/>
              </a:endParaRPr>
            </a:p>
          </p:txBody>
        </p:sp>
        <p:sp>
          <p:nvSpPr>
            <p:cNvPr id="15366" name="Content Placeholder 2"/>
            <p:cNvSpPr txBox="1">
              <a:spLocks/>
            </p:cNvSpPr>
            <p:nvPr/>
          </p:nvSpPr>
          <p:spPr bwMode="auto">
            <a:xfrm>
              <a:off x="1741784" y="1864360"/>
              <a:ext cx="2692399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50" tIns="45677" rIns="91350" bIns="45677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49688" eaLnBrk="1" hangingPunct="1">
                <a:spcBef>
                  <a:spcPct val="20000"/>
                </a:spcBef>
              </a:pPr>
              <a:r>
                <a:rPr lang="en-US" sz="3400" dirty="0">
                  <a:solidFill>
                    <a:srgbClr val="000000"/>
                  </a:solidFill>
                  <a:latin typeface="Adobe Caslon Pro" charset="0"/>
                </a:rPr>
                <a:t>Filter with </a:t>
              </a:r>
              <a:br>
                <a:rPr lang="en-US" sz="3400" dirty="0">
                  <a:solidFill>
                    <a:srgbClr val="000000"/>
                  </a:solidFill>
                  <a:latin typeface="Adobe Caslon Pro" charset="0"/>
                </a:rPr>
              </a:br>
              <a:r>
                <a:rPr lang="en-US" sz="3400" dirty="0">
                  <a:solidFill>
                    <a:srgbClr val="000000"/>
                  </a:solidFill>
                  <a:latin typeface="Adobe Caslon Pro" charset="0"/>
                </a:rPr>
                <a:t>learned dictionary</a:t>
              </a:r>
            </a:p>
          </p:txBody>
        </p:sp>
        <p:sp>
          <p:nvSpPr>
            <p:cNvPr id="14" name="Right Arrow 13"/>
            <p:cNvSpPr>
              <a:spLocks noChangeArrowheads="1"/>
            </p:cNvSpPr>
            <p:nvPr/>
          </p:nvSpPr>
          <p:spPr bwMode="auto">
            <a:xfrm>
              <a:off x="1259626" y="1964143"/>
              <a:ext cx="271034" cy="4191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37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" t="320" r="1006" b="49690"/>
            <a:stretch>
              <a:fillRect/>
            </a:stretch>
          </p:blipFill>
          <p:spPr bwMode="auto">
            <a:xfrm>
              <a:off x="4527839" y="1752613"/>
              <a:ext cx="2047875" cy="103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066659" y="4286773"/>
            <a:ext cx="7694507" cy="2600956"/>
            <a:chOff x="1589370" y="3048004"/>
            <a:chExt cx="5410200" cy="1828797"/>
          </a:xfrm>
        </p:grpSpPr>
        <p:sp>
          <p:nvSpPr>
            <p:cNvPr id="10" name="Rounded Rectangle 9"/>
            <p:cNvSpPr/>
            <p:nvPr/>
          </p:nvSpPr>
          <p:spPr>
            <a:xfrm>
              <a:off x="1589370" y="3276601"/>
              <a:ext cx="5410200" cy="1600200"/>
            </a:xfrm>
            <a:prstGeom prst="roundRect">
              <a:avLst/>
            </a:prstGeom>
            <a:noFill/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 sz="5100" dirty="0">
                <a:solidFill>
                  <a:srgbClr val="000000"/>
                </a:solidFill>
                <a:latin typeface="Adobe Caslon Pro"/>
                <a:cs typeface="Adobe Caslon Pro"/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 bwMode="auto">
            <a:xfrm>
              <a:off x="1752180" y="3823709"/>
              <a:ext cx="23622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50" tIns="45677" rIns="91350" bIns="45677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49688" eaLnBrk="1" hangingPunct="1">
                <a:spcBef>
                  <a:spcPct val="20000"/>
                </a:spcBef>
              </a:pPr>
              <a:r>
                <a:rPr lang="en-US" sz="3400" dirty="0">
                  <a:solidFill>
                    <a:srgbClr val="000000"/>
                  </a:solidFill>
                  <a:latin typeface="Adobe Caslon Pro" charset="0"/>
                </a:rPr>
                <a:t>Non-linearity</a:t>
              </a:r>
              <a:br>
                <a:rPr lang="en-US" sz="3400" dirty="0">
                  <a:solidFill>
                    <a:srgbClr val="000000"/>
                  </a:solidFill>
                  <a:latin typeface="Adobe Caslon Pro" charset="0"/>
                </a:rPr>
              </a:br>
              <a:endParaRPr lang="en-US" sz="3400" dirty="0">
                <a:solidFill>
                  <a:srgbClr val="000000"/>
                </a:solidFill>
                <a:latin typeface="Adobe Caslon Pro" charset="0"/>
              </a:endParaRPr>
            </a:p>
          </p:txBody>
        </p:sp>
        <p:sp>
          <p:nvSpPr>
            <p:cNvPr id="13" name="Right Arrow 12"/>
            <p:cNvSpPr>
              <a:spLocks noChangeArrowheads="1"/>
            </p:cNvSpPr>
            <p:nvPr/>
          </p:nvSpPr>
          <p:spPr bwMode="auto">
            <a:xfrm rot="5400000">
              <a:off x="4247167" y="2952754"/>
              <a:ext cx="228600" cy="4191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0738" name="Straight Arrow Connector 40"/>
            <p:cNvCxnSpPr>
              <a:cxnSpLocks noChangeShapeType="1"/>
            </p:cNvCxnSpPr>
            <p:nvPr/>
          </p:nvCxnSpPr>
          <p:spPr bwMode="auto">
            <a:xfrm>
              <a:off x="5449492" y="3656717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 type="arrow" w="med" len="med"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739" name="Straight Arrow Connector 41"/>
            <p:cNvCxnSpPr>
              <a:cxnSpLocks noChangeShapeType="1"/>
            </p:cNvCxnSpPr>
            <p:nvPr/>
          </p:nvCxnSpPr>
          <p:spPr bwMode="auto">
            <a:xfrm>
              <a:off x="4535092" y="4037717"/>
              <a:ext cx="1828800" cy="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 type="arrow" w="med" len="med"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635105" y="3756737"/>
              <a:ext cx="1522412" cy="600075"/>
            </a:xfrm>
            <a:custGeom>
              <a:avLst/>
              <a:gdLst>
                <a:gd name="T0" fmla="*/ 0 w 1521719"/>
                <a:gd name="T1" fmla="*/ 578417 h 600558"/>
                <a:gd name="T2" fmla="*/ 504509 w 1521719"/>
                <a:gd name="T3" fmla="*/ 567503 h 600558"/>
                <a:gd name="T4" fmla="*/ 833535 w 1521719"/>
                <a:gd name="T5" fmla="*/ 283752 h 600558"/>
                <a:gd name="T6" fmla="*/ 1052888 w 1521719"/>
                <a:gd name="T7" fmla="*/ 54568 h 600558"/>
                <a:gd name="T8" fmla="*/ 1524493 w 1521719"/>
                <a:gd name="T9" fmla="*/ 0 h 600558"/>
                <a:gd name="T10" fmla="*/ 1524493 w 1521719"/>
                <a:gd name="T11" fmla="*/ 0 h 6005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21719"/>
                <a:gd name="T19" fmla="*/ 0 h 600558"/>
                <a:gd name="T20" fmla="*/ 1521719 w 1521719"/>
                <a:gd name="T21" fmla="*/ 600558 h 6005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21719" h="600558">
                  <a:moveTo>
                    <a:pt x="0" y="580282"/>
                  </a:moveTo>
                  <a:cubicBezTo>
                    <a:pt x="182460" y="599442"/>
                    <a:pt x="364921" y="618602"/>
                    <a:pt x="503591" y="569333"/>
                  </a:cubicBezTo>
                  <a:cubicBezTo>
                    <a:pt x="642261" y="520064"/>
                    <a:pt x="740789" y="370432"/>
                    <a:pt x="832019" y="284667"/>
                  </a:cubicBezTo>
                  <a:cubicBezTo>
                    <a:pt x="923249" y="198902"/>
                    <a:pt x="936022" y="102188"/>
                    <a:pt x="1050972" y="54744"/>
                  </a:cubicBezTo>
                  <a:cubicBezTo>
                    <a:pt x="1165922" y="7300"/>
                    <a:pt x="1521719" y="0"/>
                    <a:pt x="1521719" y="0"/>
                  </a:cubicBezTo>
                </a:path>
              </a:pathLst>
            </a:custGeom>
            <a:noFill/>
            <a:ln w="25400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50" tIns="45677" rIns="91350" bIns="45677" anchor="ctr"/>
            <a:lstStyle/>
            <a:p>
              <a:pPr defTabSz="649688"/>
              <a:endParaRPr lang="en-US"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Double Bracket 48"/>
            <p:cNvSpPr>
              <a:spLocks noChangeArrowheads="1"/>
            </p:cNvSpPr>
            <p:nvPr/>
          </p:nvSpPr>
          <p:spPr bwMode="auto">
            <a:xfrm>
              <a:off x="4264853" y="3580959"/>
              <a:ext cx="2362200" cy="990600"/>
            </a:xfrm>
            <a:prstGeom prst="bracketPair">
              <a:avLst>
                <a:gd name="adj" fmla="val 16667"/>
              </a:avLst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6572" y="6911809"/>
            <a:ext cx="8899625" cy="2637153"/>
            <a:chOff x="575733" y="4792133"/>
            <a:chExt cx="6257549" cy="1854248"/>
          </a:xfrm>
        </p:grpSpPr>
        <p:grpSp>
          <p:nvGrpSpPr>
            <p:cNvPr id="7" name="Group 6"/>
            <p:cNvGrpSpPr/>
            <p:nvPr/>
          </p:nvGrpSpPr>
          <p:grpSpPr>
            <a:xfrm>
              <a:off x="575733" y="4792133"/>
              <a:ext cx="6257549" cy="1854248"/>
              <a:chOff x="75548" y="4876800"/>
              <a:chExt cx="4453154" cy="185424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5548" y="5130848"/>
                <a:ext cx="4453154" cy="1600200"/>
              </a:xfrm>
              <a:prstGeom prst="roundRect">
                <a:avLst/>
              </a:prstGeom>
              <a:noFill/>
              <a:ln w="635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91350" tIns="45677" rIns="91350" bIns="45677" anchor="ctr"/>
              <a:lstStyle/>
              <a:p>
                <a:pPr defTabSz="649688">
                  <a:defRPr/>
                </a:pPr>
                <a:endParaRPr lang="en-US" sz="5100" dirty="0">
                  <a:solidFill>
                    <a:srgbClr val="000000"/>
                  </a:solidFill>
                  <a:latin typeface="Adobe Caslon Pro"/>
                  <a:cs typeface="Adobe Caslon Pro"/>
                </a:endParaRPr>
              </a:p>
            </p:txBody>
          </p:sp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165959" y="5480024"/>
                <a:ext cx="2590800" cy="685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350" tIns="45677" rIns="91350" bIns="45677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l" defTabSz="649688" eaLnBrk="1" hangingPunct="1">
                  <a:spcBef>
                    <a:spcPct val="20000"/>
                  </a:spcBef>
                </a:pPr>
                <a:r>
                  <a:rPr lang="en-US" sz="3400" dirty="0">
                    <a:solidFill>
                      <a:srgbClr val="000000"/>
                    </a:solidFill>
                    <a:latin typeface="Adobe Caslon Pro" charset="0"/>
                  </a:rPr>
                  <a:t>Spatial local</a:t>
                </a:r>
                <a:br>
                  <a:rPr lang="en-US" sz="3400" dirty="0">
                    <a:solidFill>
                      <a:srgbClr val="000000"/>
                    </a:solidFill>
                    <a:latin typeface="Adobe Caslon Pro" charset="0"/>
                  </a:rPr>
                </a:br>
                <a:r>
                  <a:rPr lang="en-US" sz="3400" dirty="0">
                    <a:solidFill>
                      <a:srgbClr val="000000"/>
                    </a:solidFill>
                    <a:latin typeface="Adobe Caslon Pro" charset="0"/>
                  </a:rPr>
                  <a:t>max pooling</a:t>
                </a:r>
              </a:p>
            </p:txBody>
          </p:sp>
          <p:sp>
            <p:nvSpPr>
              <p:cNvPr id="16" name="Right Arrow 15"/>
              <p:cNvSpPr>
                <a:spLocks noChangeArrowheads="1"/>
              </p:cNvSpPr>
              <p:nvPr/>
            </p:nvSpPr>
            <p:spPr bwMode="auto">
              <a:xfrm rot="5400000">
                <a:off x="2592225" y="4781550"/>
                <a:ext cx="228600" cy="419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DEDED"/>
                  </a:gs>
                  <a:gs pos="64999">
                    <a:srgbClr val="D0D0D0"/>
                  </a:gs>
                  <a:gs pos="100000">
                    <a:srgbClr val="BCBCBC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91350" tIns="45677" rIns="91350" bIns="45677" anchor="ctr"/>
              <a:lstStyle/>
              <a:p>
                <a:pPr defTabSz="649688">
                  <a:defRPr/>
                </a:pPr>
                <a:endParaRPr lang="en-US"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483617" y="5215466"/>
              <a:ext cx="3730916" cy="1251071"/>
              <a:chOff x="2483617" y="5215466"/>
              <a:chExt cx="3730916" cy="1251071"/>
            </a:xfrm>
          </p:grpSpPr>
          <p:pic>
            <p:nvPicPr>
              <p:cNvPr id="31" name="Picture 30" descr="norm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44" t="14581" r="48195" b="51794"/>
              <a:stretch/>
            </p:blipFill>
            <p:spPr>
              <a:xfrm>
                <a:off x="2483617" y="5215466"/>
                <a:ext cx="1919052" cy="1251071"/>
              </a:xfrm>
              <a:prstGeom prst="rect">
                <a:avLst/>
              </a:prstGeom>
            </p:spPr>
          </p:pic>
          <p:sp>
            <p:nvSpPr>
              <p:cNvPr id="32" name="Right Arrow 31"/>
              <p:cNvSpPr>
                <a:spLocks noChangeArrowheads="1"/>
              </p:cNvSpPr>
              <p:nvPr/>
            </p:nvSpPr>
            <p:spPr bwMode="auto">
              <a:xfrm>
                <a:off x="4593669" y="5649971"/>
                <a:ext cx="339613" cy="419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DEDED"/>
                  </a:gs>
                  <a:gs pos="64999">
                    <a:srgbClr val="D0D0D0"/>
                  </a:gs>
                  <a:gs pos="100000">
                    <a:srgbClr val="BCBCBC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91350" tIns="45677" rIns="91350" bIns="45677" anchor="ctr"/>
              <a:lstStyle/>
              <a:p>
                <a:pPr defTabSz="649688">
                  <a:defRPr/>
                </a:pPr>
                <a:endParaRPr lang="en-US"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 descr="norm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44" t="14581" r="48195" b="51794"/>
              <a:stretch/>
            </p:blipFill>
            <p:spPr>
              <a:xfrm>
                <a:off x="5125216" y="5537199"/>
                <a:ext cx="1089317" cy="710149"/>
              </a:xfrm>
              <a:prstGeom prst="rect">
                <a:avLst/>
              </a:prstGeom>
            </p:spPr>
          </p:pic>
        </p:grpSp>
      </p:grpSp>
      <p:sp>
        <p:nvSpPr>
          <p:cNvPr id="36" name="Right Arrow 35"/>
          <p:cNvSpPr>
            <a:spLocks noChangeArrowheads="1"/>
          </p:cNvSpPr>
          <p:nvPr/>
        </p:nvSpPr>
        <p:spPr bwMode="auto">
          <a:xfrm>
            <a:off x="9927769" y="8085860"/>
            <a:ext cx="678716" cy="59605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85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lbertus Extra Bold" charset="0"/>
              </a:rPr>
              <a:t>Normalization across Data</a:t>
            </a:r>
            <a:endParaRPr lang="en-US" dirty="0">
              <a:solidFill>
                <a:srgbClr val="000000"/>
              </a:solidFill>
              <a:latin typeface="Albertus Extra Bold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489401" y="205459"/>
            <a:ext cx="10242745" cy="1083733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84902" y="2167486"/>
            <a:ext cx="5994712" cy="839079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pPr marL="487217" indent="-487217" eaLnBrk="0">
              <a:spcBef>
                <a:spcPct val="20000"/>
              </a:spcBef>
              <a:buFont typeface="Arial" charset="0"/>
              <a:buChar char="•"/>
            </a:pPr>
            <a:r>
              <a:rPr lang="en-US" sz="4600" dirty="0">
                <a:latin typeface="Adobe Caslon Pro" charset="0"/>
              </a:rPr>
              <a:t>Batch Normalization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85902" y="3096506"/>
            <a:ext cx="13151908" cy="1006647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800" dirty="0">
                <a:latin typeface="Adobe Caslon Pro" charset="0"/>
              </a:rPr>
              <a:t>[Batch Normalization: Accelerating Deep Network Training by Reducing Internal Covariate Shift, Sergey </a:t>
            </a:r>
            <a:r>
              <a:rPr lang="en-US" sz="2800" dirty="0" err="1">
                <a:latin typeface="Adobe Caslon Pro" charset="0"/>
              </a:rPr>
              <a:t>Ioffe</a:t>
            </a:r>
            <a:r>
              <a:rPr lang="en-US" sz="2800" dirty="0">
                <a:latin typeface="Adobe Caslon Pro" charset="0"/>
              </a:rPr>
              <a:t>, Christian </a:t>
            </a:r>
            <a:r>
              <a:rPr lang="en-US" sz="2800" dirty="0" err="1">
                <a:latin typeface="Adobe Caslon Pro" charset="0"/>
              </a:rPr>
              <a:t>Szegedy</a:t>
            </a:r>
            <a:r>
              <a:rPr lang="en-US" sz="2800" dirty="0">
                <a:latin typeface="Adobe Caslon Pro" charset="0"/>
              </a:rPr>
              <a:t>, arXiv:1502.03167]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8608" y="4415021"/>
            <a:ext cx="11713900" cy="4506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32" tIns="64969" rIns="129932" bIns="64969" spcCol="0"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07" y="4517553"/>
            <a:ext cx="5353298" cy="4387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63" y="4509084"/>
            <a:ext cx="5754709" cy="431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 descr="lenet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661" y="6897912"/>
            <a:ext cx="9323149" cy="2680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66616"/>
            <a:ext cx="11704320" cy="1625600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853135"/>
            <a:ext cx="11704320" cy="6436925"/>
          </a:xfrm>
        </p:spPr>
        <p:txBody>
          <a:bodyPr>
            <a:normAutofit/>
          </a:bodyPr>
          <a:lstStyle/>
          <a:p>
            <a:r>
              <a:rPr lang="en-US" sz="4000" dirty="0"/>
              <a:t>Feed-forward: </a:t>
            </a:r>
          </a:p>
          <a:p>
            <a:pPr lvl="1"/>
            <a:r>
              <a:rPr lang="en-US" sz="3400" dirty="0"/>
              <a:t>Convolve input</a:t>
            </a:r>
          </a:p>
          <a:p>
            <a:pPr lvl="1"/>
            <a:r>
              <a:rPr lang="en-US" sz="3400" dirty="0"/>
              <a:t>Non-linearity (rectified linear)</a:t>
            </a:r>
          </a:p>
          <a:p>
            <a:pPr lvl="1"/>
            <a:r>
              <a:rPr lang="en-US" sz="3400" dirty="0"/>
              <a:t>Pooling (local max)</a:t>
            </a:r>
          </a:p>
          <a:p>
            <a:r>
              <a:rPr lang="en-US" sz="4000" dirty="0"/>
              <a:t>Supervised</a:t>
            </a:r>
          </a:p>
          <a:p>
            <a:r>
              <a:rPr lang="en-US" sz="4000" dirty="0"/>
              <a:t>Train convolutional filters by </a:t>
            </a:r>
            <a:br>
              <a:rPr lang="en-US" sz="4000" dirty="0"/>
            </a:br>
            <a:r>
              <a:rPr lang="en-US" sz="4000" dirty="0"/>
              <a:t>back-propagating classification error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108648" y="7315041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08648" y="5840940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Convolution (Learned)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08648" y="4424481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Non-linearity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32648" y="2988806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Pooling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10607563" y="6599045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10612922" y="5182580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10618281" y="3785332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22987" y="9311439"/>
            <a:ext cx="3494478" cy="685191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r>
              <a:rPr lang="en-US" dirty="0" err="1" smtClean="0"/>
              <a:t>LeCun</a:t>
            </a:r>
            <a:r>
              <a:rPr lang="en-US" dirty="0" smtClean="0"/>
              <a:t> et al. 1998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623640" y="2349656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103868" y="1575390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Feature maps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22232" y="1350290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33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issue: how to select </a:t>
            </a:r>
            <a:r>
              <a:rPr lang="en-US" dirty="0" err="1" smtClean="0"/>
              <a:t>metaparameters</a:t>
            </a:r>
            <a:endParaRPr lang="en-US" dirty="0" smtClean="0"/>
          </a:p>
          <a:p>
            <a:pPr lvl="1"/>
            <a:r>
              <a:rPr lang="en-US" dirty="0" smtClean="0">
                <a:sym typeface="Wingdings"/>
              </a:rPr>
              <a:t>manual tuning of architectures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Depth</a:t>
            </a:r>
          </a:p>
          <a:p>
            <a:r>
              <a:rPr lang="en-US" dirty="0" smtClean="0"/>
              <a:t>Width, stride, zero-padding of convolutions</a:t>
            </a:r>
          </a:p>
          <a:p>
            <a:r>
              <a:rPr lang="en-US" dirty="0" smtClean="0"/>
              <a:t>Overall parameter count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44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hyper-parameters:</a:t>
            </a:r>
          </a:p>
          <a:p>
            <a:pPr lvl="1"/>
            <a:r>
              <a:rPr lang="en-US" dirty="0" smtClean="0"/>
              <a:t># layers, # feature maps, </a:t>
            </a:r>
            <a:r>
              <a:rPr lang="en-US" dirty="0" err="1" smtClean="0"/>
              <a:t>params</a:t>
            </a:r>
            <a:r>
              <a:rPr lang="en-US" dirty="0" smtClean="0"/>
              <a:t> of feature maps</a:t>
            </a:r>
          </a:p>
          <a:p>
            <a:pPr lvl="1"/>
            <a:endParaRPr lang="en-US" dirty="0"/>
          </a:p>
          <a:p>
            <a:r>
              <a:rPr lang="en-US" dirty="0" smtClean="0"/>
              <a:t>Cross-validation </a:t>
            </a:r>
          </a:p>
          <a:p>
            <a:endParaRPr lang="en-US" dirty="0"/>
          </a:p>
          <a:p>
            <a:r>
              <a:rPr lang="en-US" dirty="0" smtClean="0"/>
              <a:t>Grid search (need lots of GPUs)</a:t>
            </a:r>
          </a:p>
          <a:p>
            <a:endParaRPr lang="en-US" dirty="0"/>
          </a:p>
          <a:p>
            <a:r>
              <a:rPr lang="en-US" dirty="0" smtClean="0"/>
              <a:t>Better: Random search </a:t>
            </a:r>
            <a:r>
              <a:rPr lang="en-US" sz="2600" dirty="0"/>
              <a:t>[</a:t>
            </a:r>
            <a:r>
              <a:rPr lang="en-US" sz="2600" dirty="0" err="1"/>
              <a:t>Bergstra</a:t>
            </a:r>
            <a:r>
              <a:rPr lang="en-US" sz="2600" dirty="0"/>
              <a:t> &amp; </a:t>
            </a:r>
            <a:r>
              <a:rPr lang="en-US" sz="2600" dirty="0" err="1"/>
              <a:t>Bengio</a:t>
            </a:r>
            <a:r>
              <a:rPr lang="en-US" sz="2600" dirty="0"/>
              <a:t> JMLR 2012]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9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Fortunately, some “best practices” on width, stride, zero-padding of convolutions:</a:t>
            </a:r>
          </a:p>
          <a:p>
            <a:r>
              <a:rPr lang="en-US" dirty="0" smtClean="0"/>
              <a:t>Width: 3 (-&gt; 3x3 features)</a:t>
            </a:r>
          </a:p>
          <a:p>
            <a:r>
              <a:rPr lang="en-US" dirty="0" smtClean="0"/>
              <a:t>Stride: 1</a:t>
            </a:r>
          </a:p>
          <a:p>
            <a:r>
              <a:rPr lang="en-US" dirty="0" smtClean="0"/>
              <a:t>Zero-padding: 1</a:t>
            </a:r>
          </a:p>
          <a:p>
            <a:r>
              <a:rPr lang="en-US" dirty="0" smtClean="0"/>
              <a:t>Leads to same size output</a:t>
            </a:r>
          </a:p>
          <a:p>
            <a:r>
              <a:rPr lang="en-US" dirty="0" smtClean="0"/>
              <a:t>If your convolutions don’t “fit” – you may get an error.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89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Stack convolutions, then</a:t>
            </a:r>
            <a:r>
              <a:rPr lang="en-US" dirty="0" smtClean="0"/>
              <a:t> use max pooling</a:t>
            </a:r>
          </a:p>
          <a:p>
            <a:pPr lvl="1"/>
            <a:r>
              <a:rPr lang="en-US" dirty="0" smtClean="0"/>
              <a:t>Why? </a:t>
            </a:r>
          </a:p>
          <a:p>
            <a:pPr lvl="2"/>
            <a:r>
              <a:rPr lang="en-US" dirty="0" smtClean="0"/>
              <a:t>Because otherwise you are computing linear features before pooling</a:t>
            </a:r>
          </a:p>
          <a:p>
            <a:pPr lvl="1"/>
            <a:r>
              <a:rPr lang="en-US" dirty="0" smtClean="0"/>
              <a:t>So, compute features of features – nonlinear</a:t>
            </a:r>
          </a:p>
          <a:p>
            <a:pPr lvl="1"/>
            <a:r>
              <a:rPr lang="en-US" dirty="0" smtClean="0"/>
              <a:t>Then use sampling to change size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conv</a:t>
            </a:r>
            <a:r>
              <a:rPr lang="en-US" dirty="0" smtClean="0"/>
              <a:t>-&gt;</a:t>
            </a:r>
            <a:r>
              <a:rPr lang="en-US" dirty="0" err="1" smtClean="0"/>
              <a:t>conv</a:t>
            </a:r>
            <a:r>
              <a:rPr lang="en-US" dirty="0" smtClean="0"/>
              <a:t>-&gt;pooling 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16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4" y="2006600"/>
            <a:ext cx="12049125" cy="6435725"/>
          </a:xfrm>
        </p:spPr>
        <p:txBody>
          <a:bodyPr>
            <a:normAutofit/>
          </a:bodyPr>
          <a:lstStyle/>
          <a:p>
            <a:r>
              <a:rPr lang="en-US" dirty="0" smtClean="0"/>
              <a:t>In neuroscience a </a:t>
            </a:r>
            <a:r>
              <a:rPr lang="en-US" i="1" dirty="0" smtClean="0"/>
              <a:t>receptive field</a:t>
            </a:r>
            <a:r>
              <a:rPr lang="en-US" dirty="0" smtClean="0"/>
              <a:t> refers to both: </a:t>
            </a:r>
          </a:p>
          <a:p>
            <a:pPr lvl="1"/>
            <a:r>
              <a:rPr lang="en-US" dirty="0" smtClean="0"/>
              <a:t>The size of the visual world that innervates the neuron</a:t>
            </a:r>
          </a:p>
          <a:p>
            <a:pPr lvl="1"/>
            <a:r>
              <a:rPr lang="en-US" dirty="0" smtClean="0"/>
              <a:t>The visual features in that part of the visual world that most stimulate that </a:t>
            </a:r>
            <a:r>
              <a:rPr lang="en-US" dirty="0" smtClean="0"/>
              <a:t>neuron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Here, we mainly mean the part of the image that activates a unit</a:t>
            </a:r>
          </a:p>
          <a:p>
            <a:pPr lvl="1"/>
            <a:r>
              <a:rPr lang="en-US" dirty="0" smtClean="0"/>
              <a:t>First hidden layer units are connected to a small part of the image</a:t>
            </a:r>
          </a:p>
          <a:p>
            <a:pPr lvl="1"/>
            <a:r>
              <a:rPr lang="en-US" dirty="0" smtClean="0"/>
              <a:t>The next layer up is connected to several of those – enlarging the receptive field</a:t>
            </a:r>
          </a:p>
          <a:p>
            <a:pPr lvl="1"/>
            <a:r>
              <a:rPr lang="en-US" dirty="0" smtClean="0"/>
              <a:t>Until just before the output, units are activated by the whole image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5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there’s a better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“Don’t be a hero” </a:t>
            </a:r>
            <a:r>
              <a:rPr lang="en-US" dirty="0" smtClean="0"/>
              <a:t>– Andrej </a:t>
            </a:r>
            <a:r>
              <a:rPr lang="en-US" dirty="0" err="1" smtClean="0"/>
              <a:t>Karpathy</a:t>
            </a:r>
            <a:endParaRPr lang="en-US" dirty="0" smtClean="0"/>
          </a:p>
          <a:p>
            <a:r>
              <a:rPr lang="en-US" dirty="0" smtClean="0"/>
              <a:t>Use a </a:t>
            </a:r>
            <a:r>
              <a:rPr lang="en-US" dirty="0" err="1" smtClean="0"/>
              <a:t>pretrained</a:t>
            </a:r>
            <a:r>
              <a:rPr lang="en-US" dirty="0" smtClean="0"/>
              <a:t> version of the current best </a:t>
            </a:r>
            <a:r>
              <a:rPr lang="en-US" dirty="0" err="1" smtClean="0"/>
              <a:t>imagenet</a:t>
            </a:r>
            <a:r>
              <a:rPr lang="en-US" dirty="0" smtClean="0"/>
              <a:t> network to extract features</a:t>
            </a:r>
          </a:p>
          <a:p>
            <a:r>
              <a:rPr lang="en-US" dirty="0" smtClean="0"/>
              <a:t>Bolt on a new </a:t>
            </a:r>
            <a:r>
              <a:rPr lang="en-US" dirty="0" err="1" smtClean="0"/>
              <a:t>softmax</a:t>
            </a:r>
            <a:r>
              <a:rPr lang="en-US" dirty="0" smtClean="0"/>
              <a:t> layer for your problem</a:t>
            </a:r>
          </a:p>
          <a:p>
            <a:r>
              <a:rPr lang="en-US" dirty="0" smtClean="0"/>
              <a:t>Fine-tune it.</a:t>
            </a:r>
          </a:p>
          <a:p>
            <a:r>
              <a:rPr lang="en-US" dirty="0" smtClean="0"/>
              <a:t>Hardly anyone trains a deep net from scratch anymore...</a:t>
            </a:r>
          </a:p>
          <a:p>
            <a:pPr marL="649624" lvl="1" indent="0">
              <a:buNone/>
            </a:pPr>
            <a:r>
              <a:rPr lang="en-US" dirty="0" smtClean="0"/>
              <a:t>...except you!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90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important is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“Deep” in Deep Learning</a:t>
            </a:r>
          </a:p>
          <a:p>
            <a:endParaRPr lang="en-US" dirty="0"/>
          </a:p>
          <a:p>
            <a:r>
              <a:rPr lang="en-US" dirty="0" err="1" smtClean="0"/>
              <a:t>Zeiler</a:t>
            </a:r>
            <a:r>
              <a:rPr lang="en-US" dirty="0" smtClean="0"/>
              <a:t> &amp; Fergus ablation study</a:t>
            </a:r>
          </a:p>
          <a:p>
            <a:endParaRPr lang="en-US" dirty="0"/>
          </a:p>
          <a:p>
            <a:r>
              <a:rPr lang="en-US" dirty="0" smtClean="0"/>
              <a:t>Tap off features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73198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97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/>
              <a:t>Krizhevsky</a:t>
            </a:r>
            <a:r>
              <a:rPr lang="en-US" dirty="0" smtClean="0"/>
              <a:t> et al.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123151"/>
            <a:ext cx="7099765" cy="6945025"/>
          </a:xfrm>
        </p:spPr>
        <p:txBody>
          <a:bodyPr>
            <a:normAutofit/>
          </a:bodyPr>
          <a:lstStyle/>
          <a:p>
            <a:r>
              <a:rPr lang="en-US" dirty="0" smtClean="0"/>
              <a:t>8 layers total</a:t>
            </a:r>
          </a:p>
          <a:p>
            <a:endParaRPr lang="en-US" dirty="0"/>
          </a:p>
          <a:p>
            <a:r>
              <a:rPr lang="en-US" dirty="0" smtClean="0"/>
              <a:t>Trained on </a:t>
            </a:r>
            <a:r>
              <a:rPr lang="en-US" dirty="0" err="1" smtClean="0"/>
              <a:t>Imagenet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dataset </a:t>
            </a:r>
            <a:r>
              <a:rPr lang="en-US" sz="3700" dirty="0"/>
              <a:t>[Deng et al. CVPR’09]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18.2% top-5 error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859931" y="3284160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6: Full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75665" y="6067233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3: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10355582" y="672567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894027" y="5149251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4: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0373946" y="580769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10355555" y="487991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10373946" y="395319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859931" y="2379536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7: Full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10373946" y="30485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53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1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 smtClean="0"/>
              <a:t>Ablation study </a:t>
            </a:r>
            <a:r>
              <a:rPr lang="en-US" sz="3400" dirty="0"/>
              <a:t>(</a:t>
            </a:r>
            <a:r>
              <a:rPr lang="en-US" sz="3400" dirty="0" err="1"/>
              <a:t>Zeiler</a:t>
            </a:r>
            <a:r>
              <a:rPr lang="en-US" sz="3400" dirty="0"/>
              <a:t> &amp; Fergus)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123151"/>
            <a:ext cx="8308622" cy="6945025"/>
          </a:xfrm>
        </p:spPr>
        <p:txBody>
          <a:bodyPr>
            <a:normAutofit/>
          </a:bodyPr>
          <a:lstStyle/>
          <a:p>
            <a:r>
              <a:rPr lang="en-US" dirty="0" smtClean="0"/>
              <a:t>Remove top fully connected layer (layer 7)</a:t>
            </a:r>
          </a:p>
          <a:p>
            <a:endParaRPr lang="en-US" dirty="0" smtClean="0"/>
          </a:p>
          <a:p>
            <a:r>
              <a:rPr lang="en-US" dirty="0" smtClean="0"/>
              <a:t>Drop 16 million parameters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Only 1.1% drop in performance!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859931" y="3284160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6: Full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75665" y="6067233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3: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10355582" y="672567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894027" y="5149251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4: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0373946" y="580769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10355555" y="487991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10373946" y="395319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57"/>
            <a:ext cx="557279" cy="121430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94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123151"/>
            <a:ext cx="8164124" cy="6945025"/>
          </a:xfrm>
        </p:spPr>
        <p:txBody>
          <a:bodyPr>
            <a:normAutofit/>
          </a:bodyPr>
          <a:lstStyle/>
          <a:p>
            <a:r>
              <a:rPr lang="en-US" dirty="0" smtClean="0"/>
              <a:t>Remove both fully connected layers </a:t>
            </a:r>
          </a:p>
          <a:p>
            <a:pPr lvl="1"/>
            <a:r>
              <a:rPr lang="en-US" dirty="0" smtClean="0"/>
              <a:t>Layer 6 &amp; 7</a:t>
            </a:r>
          </a:p>
          <a:p>
            <a:endParaRPr lang="en-US" dirty="0" smtClean="0"/>
          </a:p>
          <a:p>
            <a:r>
              <a:rPr lang="en-US" dirty="0" smtClean="0"/>
              <a:t>Drop ~50 million parameters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5.7% drop in performance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75665" y="6067233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3: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10355582" y="672567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894027" y="5149251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4: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0373946" y="580769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10355555" y="487991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70"/>
            <a:ext cx="557279" cy="2151619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 bwMode="auto">
          <a:xfrm>
            <a:off x="650240" y="-255541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29918" tIns="64962" rIns="129918" bIns="6496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bg1"/>
                </a:solidFill>
                <a:latin typeface="Albertus Extra Bold" pitchFamily="34" charset="0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5pPr>
            <a:lvl6pPr marL="456772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6pPr>
            <a:lvl7pPr marL="913548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7pPr>
            <a:lvl8pPr marL="1370322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8pPr>
            <a:lvl9pPr marL="1827094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9pPr>
          </a:lstStyle>
          <a:p>
            <a:r>
              <a:rPr lang="en-US" smtClean="0"/>
              <a:t>Ablation study </a:t>
            </a:r>
            <a:r>
              <a:rPr lang="en-US" sz="3400"/>
              <a:t>(Zeiler &amp; Fergus)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13469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47" y="2091741"/>
            <a:ext cx="8726410" cy="6945025"/>
          </a:xfrm>
        </p:spPr>
        <p:txBody>
          <a:bodyPr>
            <a:normAutofit/>
          </a:bodyPr>
          <a:lstStyle/>
          <a:p>
            <a:r>
              <a:rPr lang="en-US" dirty="0" smtClean="0"/>
              <a:t>Now try removing upper feature extractor layers:</a:t>
            </a:r>
          </a:p>
          <a:p>
            <a:pPr lvl="1"/>
            <a:r>
              <a:rPr lang="en-US" dirty="0" smtClean="0"/>
              <a:t>Layers 3 &amp; 4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Drop ~1 million parameters</a:t>
            </a:r>
          </a:p>
          <a:p>
            <a:endParaRPr lang="en-US" dirty="0"/>
          </a:p>
          <a:p>
            <a:r>
              <a:rPr lang="en-US" dirty="0" smtClean="0"/>
              <a:t>3.0% drop in performance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859931" y="3284160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6: Full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1" name="Up Arrow 20"/>
          <p:cNvSpPr/>
          <p:nvPr/>
        </p:nvSpPr>
        <p:spPr>
          <a:xfrm>
            <a:off x="10373946" y="395319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859931" y="2379536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7: Full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10373946" y="30485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53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 Arrow 15"/>
          <p:cNvSpPr/>
          <p:nvPr/>
        </p:nvSpPr>
        <p:spPr>
          <a:xfrm>
            <a:off x="10355582" y="4806129"/>
            <a:ext cx="557279" cy="22763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 smtClean="0"/>
              <a:t>Ablation study </a:t>
            </a:r>
            <a:r>
              <a:rPr lang="en-US" sz="3400" dirty="0"/>
              <a:t>(</a:t>
            </a:r>
            <a:r>
              <a:rPr lang="en-US" sz="3400" dirty="0" err="1"/>
              <a:t>Zeiler</a:t>
            </a:r>
            <a:r>
              <a:rPr lang="en-US" sz="3400" dirty="0"/>
              <a:t> &amp; Fergus)</a:t>
            </a:r>
          </a:p>
        </p:txBody>
      </p:sp>
    </p:spTree>
    <p:extLst>
      <p:ext uri="{BB962C8B-B14F-4D97-AF65-F5344CB8AC3E}">
        <p14:creationId xmlns:p14="http://schemas.microsoft.com/office/powerpoint/2010/main" val="112280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/>
              <a:t>Krizhevsky</a:t>
            </a:r>
            <a:r>
              <a:rPr lang="en-US" dirty="0" smtClean="0"/>
              <a:t> et al.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47" y="2091741"/>
            <a:ext cx="8726410" cy="6945025"/>
          </a:xfrm>
        </p:spPr>
        <p:txBody>
          <a:bodyPr>
            <a:normAutofit/>
          </a:bodyPr>
          <a:lstStyle/>
          <a:p>
            <a:r>
              <a:rPr lang="en-US" dirty="0" smtClean="0"/>
              <a:t>Now try removing upper feature extractor layers &amp; fully connected:</a:t>
            </a:r>
          </a:p>
          <a:p>
            <a:pPr lvl="1"/>
            <a:r>
              <a:rPr lang="en-US" dirty="0" smtClean="0"/>
              <a:t>Layers 3, 4, 6 ,7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only 4 layers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CF930B"/>
                </a:solidFill>
              </a:rPr>
              <a:t>33.5% drop in performance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Depth of network is key</a:t>
            </a:r>
          </a:p>
          <a:p>
            <a:pPr marL="649621" lvl="1" indent="0">
              <a:buNone/>
            </a:pPr>
            <a:endParaRPr lang="en-US" sz="2800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10373946" y="2060319"/>
            <a:ext cx="557279" cy="220910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 Arrow 15"/>
          <p:cNvSpPr/>
          <p:nvPr/>
        </p:nvSpPr>
        <p:spPr>
          <a:xfrm>
            <a:off x="10355582" y="4806129"/>
            <a:ext cx="557279" cy="22763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3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84496"/>
            <a:ext cx="11704320" cy="1625600"/>
          </a:xfrm>
        </p:spPr>
        <p:txBody>
          <a:bodyPr/>
          <a:lstStyle/>
          <a:p>
            <a:r>
              <a:rPr lang="en-US" dirty="0" smtClean="0"/>
              <a:t>Tapping off Features at each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89" y="2806939"/>
            <a:ext cx="8548356" cy="659873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22232" y="1560705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27190" y="1815307"/>
            <a:ext cx="13291280" cy="746746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pPr defTabSz="649621"/>
            <a:r>
              <a:rPr lang="en-US" sz="4000" dirty="0">
                <a:solidFill>
                  <a:prstClr val="white"/>
                </a:solidFill>
                <a:latin typeface="Adobe Caslon Pro"/>
                <a:cs typeface="Adobe Caslon Pro"/>
              </a:rPr>
              <a:t>Plug features from each layer into linear SVM or soft-max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8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006600"/>
            <a:ext cx="11703050" cy="6435725"/>
          </a:xfrm>
        </p:spPr>
        <p:txBody>
          <a:bodyPr>
            <a:normAutofit/>
          </a:bodyPr>
          <a:lstStyle/>
          <a:p>
            <a:r>
              <a:rPr lang="en-US" sz="4200" dirty="0" err="1" smtClean="0"/>
              <a:t>Convnets</a:t>
            </a:r>
            <a:r>
              <a:rPr lang="en-US" sz="4200" dirty="0" smtClean="0"/>
              <a:t> </a:t>
            </a:r>
            <a:r>
              <a:rPr lang="en-US" sz="4200" dirty="0" smtClean="0"/>
              <a:t>follow four principles</a:t>
            </a:r>
            <a:r>
              <a:rPr lang="en-US" sz="4200" dirty="0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Pixels depend on nearby pixels (</a:t>
            </a:r>
            <a:r>
              <a:rPr lang="en-US" i="1" dirty="0" smtClean="0"/>
              <a:t>locality</a:t>
            </a:r>
            <a:r>
              <a:rPr lang="en-US" dirty="0" smtClean="0"/>
              <a:t>) Hence</a:t>
            </a:r>
            <a:r>
              <a:rPr lang="en-US" dirty="0" smtClean="0"/>
              <a:t>, small receptive fields</a:t>
            </a:r>
          </a:p>
          <a:p>
            <a:pPr marL="971124" lvl="1" indent="-514350">
              <a:buFont typeface="+mj-lt"/>
              <a:buAutoNum type="arabicPeriod"/>
            </a:pPr>
            <a:r>
              <a:rPr lang="en-US" dirty="0" smtClean="0"/>
              <a:t>The statistics of visual inputs are invariant across images (</a:t>
            </a:r>
            <a:r>
              <a:rPr lang="en-US" i="1" dirty="0" smtClean="0"/>
              <a:t>stationary statistics</a:t>
            </a:r>
            <a:r>
              <a:rPr lang="en-US" dirty="0" smtClean="0"/>
              <a:t>) Hence</a:t>
            </a:r>
            <a:r>
              <a:rPr lang="en-US" dirty="0" smtClean="0"/>
              <a:t>, replicate receptive fields across </a:t>
            </a:r>
            <a:r>
              <a:rPr lang="en-US" dirty="0" smtClean="0"/>
              <a:t>images</a:t>
            </a:r>
          </a:p>
          <a:p>
            <a:pPr marL="971124" lvl="1" indent="-514350">
              <a:buFont typeface="+mj-lt"/>
              <a:buAutoNum type="arabicPeriod"/>
            </a:pPr>
            <a:r>
              <a:rPr lang="en-US" dirty="0" smtClean="0"/>
              <a:t>Identity </a:t>
            </a:r>
            <a:r>
              <a:rPr lang="en-US" dirty="0"/>
              <a:t>of an object (usually) doesn’t depend on its location in the image: </a:t>
            </a:r>
            <a:r>
              <a:rPr lang="en-US" i="1" dirty="0"/>
              <a:t>translation </a:t>
            </a:r>
            <a:r>
              <a:rPr lang="en-US" i="1" dirty="0" smtClean="0"/>
              <a:t>invariance: </a:t>
            </a:r>
            <a:r>
              <a:rPr lang="en-US" dirty="0" smtClean="0"/>
              <a:t>Hence, spatial pooling</a:t>
            </a:r>
            <a:endParaRPr lang="en-US" dirty="0"/>
          </a:p>
          <a:p>
            <a:pPr marL="971124" lvl="1" indent="-514350">
              <a:buFont typeface="+mj-lt"/>
              <a:buAutoNum type="arabicPeriod"/>
            </a:pPr>
            <a:r>
              <a:rPr lang="en-US" dirty="0"/>
              <a:t>Objects are made of parts: </a:t>
            </a:r>
            <a:r>
              <a:rPr lang="en-US" i="1" dirty="0" smtClean="0"/>
              <a:t>Compositionality:\</a:t>
            </a:r>
            <a:r>
              <a:rPr lang="en-US" dirty="0" smtClean="0"/>
              <a:t>: Hence, larger receptive fields as you go deeper.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8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006600"/>
            <a:ext cx="11703050" cy="6435725"/>
          </a:xfrm>
        </p:spPr>
        <p:txBody>
          <a:bodyPr>
            <a:normAutofit/>
          </a:bodyPr>
          <a:lstStyle/>
          <a:p>
            <a:r>
              <a:rPr lang="en-US" dirty="0" smtClean="0"/>
              <a:t>Their </a:t>
            </a:r>
            <a:r>
              <a:rPr lang="en-US" dirty="0" smtClean="0"/>
              <a:t>structure is comprised of: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convolutional layer of replicated feature maps (usually small features, e.g., 3X3)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nonlinearity applied to these (usually 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An optional pooling layer, usually max pooling, usually </a:t>
            </a:r>
            <a:r>
              <a:rPr lang="en-US" dirty="0" smtClean="0"/>
              <a:t>2X2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628650" indent="-571500"/>
            <a:r>
              <a:rPr lang="en-US" dirty="0" smtClean="0"/>
              <a:t>Batch normalization is a relatively recent innovation that makes the networks</a:t>
            </a:r>
          </a:p>
          <a:p>
            <a:pPr marL="1028700" lvl="1" indent="-571500"/>
            <a:r>
              <a:rPr lang="en-US" dirty="0" smtClean="0"/>
              <a:t>Train faster, using higher learning rates</a:t>
            </a:r>
          </a:p>
          <a:p>
            <a:pPr marL="1028700" lvl="1" indent="-571500"/>
            <a:r>
              <a:rPr lang="en-US" dirty="0" smtClean="0"/>
              <a:t>Use less or no dropout (more later)</a:t>
            </a:r>
          </a:p>
          <a:p>
            <a:pPr marL="1028700" lvl="1" indent="-571500"/>
            <a:r>
              <a:rPr lang="en-US" dirty="0" smtClean="0"/>
              <a:t>Generalize better, with less regularization</a:t>
            </a:r>
            <a:endParaRPr lang="en-US" dirty="0" smtClean="0"/>
          </a:p>
          <a:p>
            <a:pPr marL="1028700" lvl="1" indent="-571500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6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/>
              <a:t>Activation Maps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4913" y="1938686"/>
            <a:ext cx="7658382" cy="6436925"/>
          </a:xfrm>
        </p:spPr>
        <p:txBody>
          <a:bodyPr>
            <a:normAutofit fontScale="92500" lnSpcReduction="10000"/>
          </a:bodyPr>
          <a:lstStyle/>
          <a:p>
            <a:r>
              <a:rPr lang="en-US" sz="3400" dirty="0"/>
              <a:t>Six convolutional feature responses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Pooling of those means a 2X2 set of responses -&gt; 1 </a:t>
            </a:r>
            <a:r>
              <a:rPr lang="en-US" sz="3400" dirty="0" smtClean="0"/>
              <a:t>number (1/4 size)</a:t>
            </a:r>
            <a:endParaRPr lang="en-US" sz="3400" dirty="0"/>
          </a:p>
          <a:p>
            <a:pPr lvl="1"/>
            <a:r>
              <a:rPr lang="en-US" sz="2800" dirty="0"/>
              <a:t>This means if a feature is in any of four locations – it is now represented by  one number – translation invariance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16 convolutional features of the previous </a:t>
            </a:r>
            <a:r>
              <a:rPr lang="en-US" sz="3400" dirty="0" smtClean="0"/>
              <a:t>layer activations</a:t>
            </a:r>
            <a:endParaRPr lang="en-US" sz="3400" dirty="0"/>
          </a:p>
          <a:p>
            <a:pPr>
              <a:spcBef>
                <a:spcPts val="1707"/>
              </a:spcBef>
            </a:pPr>
            <a:r>
              <a:rPr lang="en-US" sz="3400" dirty="0"/>
              <a:t>Pooling of those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A fully-connected layer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See demo: </a:t>
            </a:r>
            <a:r>
              <a:rPr lang="en-US" sz="3400" dirty="0">
                <a:hlinkClick r:id="rId3"/>
              </a:rPr>
              <a:t>http://yann.lecun.com/exdb/lenet/index.html</a:t>
            </a:r>
            <a:endParaRPr lang="en-US" sz="3400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Deep Learning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3"/>
          <a:stretch/>
        </p:blipFill>
        <p:spPr>
          <a:xfrm>
            <a:off x="7775860" y="1896537"/>
            <a:ext cx="5228941" cy="42084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63460" y="9103375"/>
            <a:ext cx="3342093" cy="685191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Slide: </a:t>
            </a:r>
            <a:r>
              <a:rPr lang="en-US" dirty="0" err="1" smtClean="0">
                <a:solidFill>
                  <a:schemeClr val="bg1"/>
                </a:solidFill>
                <a:latin typeface="Adobe Caslon Pro" charset="0"/>
              </a:rPr>
              <a:t>Y.LeCun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86133" y="5093547"/>
            <a:ext cx="1408853" cy="325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02400" y="2286000"/>
            <a:ext cx="2625043" cy="579873"/>
          </a:xfrm>
          <a:prstGeom prst="straightConnector1">
            <a:avLst/>
          </a:prstGeom>
          <a:ln w="10160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054600" y="3467951"/>
            <a:ext cx="6165427" cy="1408849"/>
          </a:xfrm>
          <a:prstGeom prst="straightConnector1">
            <a:avLst/>
          </a:prstGeom>
          <a:ln w="10160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2400" y="3124200"/>
            <a:ext cx="4094104" cy="343750"/>
          </a:xfrm>
          <a:prstGeom prst="straightConnector1">
            <a:avLst/>
          </a:prstGeom>
          <a:ln w="10160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84588" y="3467950"/>
            <a:ext cx="8429143" cy="2637085"/>
          </a:xfrm>
          <a:prstGeom prst="straightConnector1">
            <a:avLst/>
          </a:prstGeom>
          <a:ln w="10160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443413" y="5828080"/>
            <a:ext cx="7887065" cy="979120"/>
          </a:xfrm>
          <a:prstGeom prst="straightConnector1">
            <a:avLst/>
          </a:prstGeom>
          <a:ln w="10160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68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Depth matters. Depth allows features of features of features to be learned, which tend to get more abstract in deeper layers.</a:t>
            </a:r>
          </a:p>
          <a:p>
            <a:r>
              <a:rPr lang="en-US" dirty="0" smtClean="0"/>
              <a:t>Deeper networks are usually better, as long as they allow the gradient to pass backwards easily (deep supervision, skip connections, as in Residual Networks)</a:t>
            </a:r>
          </a:p>
          <a:p>
            <a:r>
              <a:rPr lang="en-US" dirty="0" smtClean="0"/>
              <a:t>It is often best to simply re-use a pre-trained network to compute the features of the images, and then add a </a:t>
            </a:r>
            <a:r>
              <a:rPr lang="en-US" dirty="0" err="1" smtClean="0"/>
              <a:t>softmax</a:t>
            </a:r>
            <a:r>
              <a:rPr lang="en-US" dirty="0" smtClean="0"/>
              <a:t> for categorization, or logistic units for tagging (multiple tags, as in </a:t>
            </a:r>
            <a:r>
              <a:rPr lang="en-US" dirty="0" err="1" smtClean="0"/>
              <a:t>Clarifai</a:t>
            </a:r>
            <a:r>
              <a:rPr lang="en-US" dirty="0" smtClean="0"/>
              <a:t> example).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9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Convnet 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842349"/>
            <a:ext cx="10066678" cy="6436925"/>
          </a:xfrm>
        </p:spPr>
        <p:txBody>
          <a:bodyPr>
            <a:noAutofit/>
          </a:bodyPr>
          <a:lstStyle/>
          <a:p>
            <a:pPr marL="901700" indent="-457200">
              <a:spcBef>
                <a:spcPts val="600"/>
              </a:spcBef>
            </a:pPr>
            <a:r>
              <a:rPr lang="en-US" sz="2800" dirty="0" smtClean="0"/>
              <a:t> Handwritten </a:t>
            </a:r>
            <a:r>
              <a:rPr lang="en-US" sz="2800" dirty="0"/>
              <a:t>text/digits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MNIST (0.17% error [</a:t>
            </a:r>
            <a:r>
              <a:rPr lang="en-US" sz="2800" dirty="0" err="1"/>
              <a:t>Ciresan</a:t>
            </a:r>
            <a:r>
              <a:rPr lang="en-US" sz="2800" dirty="0"/>
              <a:t> et al. 2011])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Arabic &amp; Chinese   [</a:t>
            </a:r>
            <a:r>
              <a:rPr lang="en-US" sz="2800" dirty="0" err="1"/>
              <a:t>Ciresan</a:t>
            </a:r>
            <a:r>
              <a:rPr lang="en-US" sz="2800" dirty="0"/>
              <a:t> et al. 2012</a:t>
            </a:r>
            <a:r>
              <a:rPr lang="en-US" sz="2800" dirty="0" smtClean="0"/>
              <a:t>]</a:t>
            </a:r>
            <a:endParaRPr lang="en-US" sz="2800" dirty="0"/>
          </a:p>
          <a:p>
            <a:pPr marL="901700" indent="-457200">
              <a:spcBef>
                <a:spcPts val="600"/>
              </a:spcBef>
            </a:pPr>
            <a:r>
              <a:rPr lang="en-US" sz="2800" dirty="0"/>
              <a:t>Simpler  recognition benchmarks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CIFAR-10 (9.3% error [Wan et al. 2013])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Traffic sign recognition</a:t>
            </a:r>
          </a:p>
          <a:p>
            <a:pPr marL="1790700" lvl="2" indent="-457200">
              <a:spcBef>
                <a:spcPts val="600"/>
              </a:spcBef>
            </a:pPr>
            <a:r>
              <a:rPr lang="en-US" dirty="0"/>
              <a:t>0.56% error </a:t>
            </a:r>
            <a:r>
              <a:rPr lang="en-US" dirty="0" err="1"/>
              <a:t>vs</a:t>
            </a:r>
            <a:r>
              <a:rPr lang="en-US" dirty="0"/>
              <a:t> 1.16% for humans [</a:t>
            </a:r>
            <a:r>
              <a:rPr lang="en-US" dirty="0" err="1"/>
              <a:t>Ciresan</a:t>
            </a:r>
            <a:r>
              <a:rPr lang="en-US" dirty="0"/>
              <a:t> et al. 2011</a:t>
            </a:r>
            <a:r>
              <a:rPr lang="en-US" dirty="0" smtClean="0"/>
              <a:t>]</a:t>
            </a:r>
            <a:endParaRPr lang="en-US" dirty="0"/>
          </a:p>
          <a:p>
            <a:pPr marL="901700" indent="-457200">
              <a:spcBef>
                <a:spcPts val="600"/>
              </a:spcBef>
            </a:pPr>
            <a:r>
              <a:rPr lang="en-US" sz="2800" dirty="0" smtClean="0"/>
              <a:t> But </a:t>
            </a:r>
            <a:r>
              <a:rPr lang="en-US" sz="2800" dirty="0"/>
              <a:t>less good at more complex datasets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 smtClean="0"/>
              <a:t> E.g</a:t>
            </a:r>
            <a:r>
              <a:rPr lang="en-US" sz="2800" dirty="0"/>
              <a:t>. Caltech-101/256 </a:t>
            </a:r>
            <a:r>
              <a:rPr lang="en-US" sz="2800" dirty="0" smtClean="0"/>
              <a:t>(not enough </a:t>
            </a:r>
            <a:r>
              <a:rPr lang="en-US" sz="2800" dirty="0"/>
              <a:t>training examples)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11/07/17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733973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 rotWithShape="1">
          <a:blip r:embed="rId2"/>
          <a:srcRect l="33468" t="28780"/>
          <a:stretch/>
        </p:blipFill>
        <p:spPr>
          <a:xfrm>
            <a:off x="10239411" y="5418683"/>
            <a:ext cx="2657015" cy="418361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r="39699" b="40322"/>
          <a:stretch/>
        </p:blipFill>
        <p:spPr>
          <a:xfrm>
            <a:off x="10078730" y="2167484"/>
            <a:ext cx="2667519" cy="29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4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0144" y="721381"/>
            <a:ext cx="6863644" cy="1625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Now, </a:t>
            </a:r>
            <a:r>
              <a:rPr lang="en-US" i="1" dirty="0" smtClean="0"/>
              <a:t>very deep </a:t>
            </a:r>
            <a:r>
              <a:rPr lang="en-US" i="1" dirty="0"/>
              <a:t>networks</a:t>
            </a:r>
            <a:br>
              <a:rPr lang="en-US" i="1" dirty="0"/>
            </a:br>
            <a:r>
              <a:rPr lang="en-US" sz="3800" dirty="0"/>
              <a:t>(</a:t>
            </a:r>
            <a:r>
              <a:rPr lang="en-US" sz="3800" i="1" dirty="0" err="1"/>
              <a:t>Krizhevsky,Sutskever</a:t>
            </a:r>
            <a:r>
              <a:rPr lang="en-US" sz="3800" i="1" dirty="0"/>
              <a:t>, &amp; </a:t>
            </a:r>
            <a:r>
              <a:rPr lang="en-US" sz="3800" i="1" dirty="0" smtClean="0"/>
              <a:t>Hinton</a:t>
            </a:r>
            <a:r>
              <a:rPr lang="en-US" sz="3800" dirty="0" smtClean="0"/>
              <a:t>)</a:t>
            </a:r>
            <a:r>
              <a:rPr lang="en-US" sz="3800" i="1" dirty="0" smtClean="0"/>
              <a:t/>
            </a:r>
            <a:br>
              <a:rPr lang="en-US" sz="3800" i="1" dirty="0" smtClean="0"/>
            </a:br>
            <a:endParaRPr lang="en-US" sz="38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33493" y="5943756"/>
            <a:ext cx="11595947" cy="2942858"/>
          </a:xfrm>
        </p:spPr>
        <p:txBody>
          <a:bodyPr>
            <a:normAutofit/>
          </a:bodyPr>
          <a:lstStyle/>
          <a:p>
            <a:r>
              <a:rPr lang="en-US" sz="3400" dirty="0"/>
              <a:t>This is a (half of) a network with eight layers of convolutions and pooling units – called “</a:t>
            </a:r>
            <a:r>
              <a:rPr lang="en-US" sz="3400" dirty="0" err="1"/>
              <a:t>AlexNet</a:t>
            </a:r>
            <a:r>
              <a:rPr lang="en-US" sz="3400" dirty="0"/>
              <a:t>” after Alex </a:t>
            </a:r>
            <a:r>
              <a:rPr lang="en-US" sz="3400" dirty="0" err="1"/>
              <a:t>Krishevsky</a:t>
            </a:r>
            <a:r>
              <a:rPr lang="en-US" sz="3400" dirty="0"/>
              <a:t>, Hinton’s student.</a:t>
            </a:r>
          </a:p>
          <a:p>
            <a:r>
              <a:rPr lang="en-US" sz="3400" dirty="0" smtClean="0"/>
              <a:t>Trained </a:t>
            </a:r>
            <a:r>
              <a:rPr lang="en-US" sz="3400" dirty="0"/>
              <a:t>with 1.2 million images from </a:t>
            </a:r>
            <a:r>
              <a:rPr lang="en-US" sz="3400" dirty="0" err="1"/>
              <a:t>ImageNet</a:t>
            </a:r>
            <a:r>
              <a:rPr lang="en-US" sz="3400" dirty="0"/>
              <a:t> – to categorize them into 1000 categories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smtClean="0">
                <a:uFillTx/>
              </a:rPr>
              <a:t>11/07/17</a:t>
            </a:r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smtClean="0">
                <a:uFillTx/>
              </a:rPr>
              <a:t>Deep Learning</a:t>
            </a:r>
            <a:endParaRPr lang="en-US">
              <a:uFillTx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47" y="1"/>
            <a:ext cx="1617650" cy="21433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87" y="2555293"/>
            <a:ext cx="11636801" cy="3399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637642" cy="2167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83" y="1"/>
            <a:ext cx="2179509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3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7838" y="215996"/>
            <a:ext cx="7826962" cy="2168218"/>
          </a:xfrm>
        </p:spPr>
        <p:txBody>
          <a:bodyPr>
            <a:normAutofit/>
          </a:bodyPr>
          <a:lstStyle/>
          <a:p>
            <a:r>
              <a:rPr lang="en-US" dirty="0" smtClean="0"/>
              <a:t>Now, </a:t>
            </a:r>
            <a:r>
              <a:rPr lang="en-US" i="1" dirty="0" smtClean="0"/>
              <a:t>very deep networks</a:t>
            </a:r>
            <a:br>
              <a:rPr lang="en-US" i="1" dirty="0" smtClean="0"/>
            </a:br>
            <a:r>
              <a:rPr lang="en-US" sz="3400" i="1" dirty="0"/>
              <a:t> </a:t>
            </a:r>
            <a:r>
              <a:rPr lang="en-US" sz="3400" dirty="0"/>
              <a:t>(</a:t>
            </a:r>
            <a:r>
              <a:rPr lang="en-US" sz="3400" i="1" dirty="0" err="1"/>
              <a:t>Krizhevsky,Sutskever</a:t>
            </a:r>
            <a:r>
              <a:rPr lang="en-US" sz="3400" i="1" dirty="0"/>
              <a:t>, &amp; Hinton</a:t>
            </a:r>
            <a:r>
              <a:rPr lang="en-US" sz="3400" dirty="0"/>
              <a:t>)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" y="5943756"/>
            <a:ext cx="12070295" cy="2942858"/>
          </a:xfrm>
        </p:spPr>
        <p:txBody>
          <a:bodyPr>
            <a:normAutofit lnSpcReduction="10000"/>
          </a:bodyPr>
          <a:lstStyle/>
          <a:p>
            <a:pPr marL="901700" indent="-457200">
              <a:lnSpc>
                <a:spcPct val="110000"/>
              </a:lnSpc>
              <a:spcBef>
                <a:spcPts val="600"/>
              </a:spcBef>
            </a:pPr>
            <a:r>
              <a:rPr lang="en-US" sz="3400" dirty="0"/>
              <a:t>This is a (half of) a network with eight layers of convolutions and pooling units – called “</a:t>
            </a:r>
            <a:r>
              <a:rPr lang="en-US" sz="3400" dirty="0" err="1"/>
              <a:t>AlexNet</a:t>
            </a:r>
            <a:r>
              <a:rPr lang="en-US" sz="3400" dirty="0"/>
              <a:t>” after Alex </a:t>
            </a:r>
            <a:r>
              <a:rPr lang="en-US" sz="3400" dirty="0" err="1"/>
              <a:t>Krishevsky</a:t>
            </a:r>
            <a:r>
              <a:rPr lang="en-US" sz="3400" dirty="0"/>
              <a:t>, Hinton’s student.</a:t>
            </a:r>
          </a:p>
          <a:p>
            <a:pPr marL="901700" indent="-457200">
              <a:lnSpc>
                <a:spcPct val="110000"/>
              </a:lnSpc>
              <a:spcBef>
                <a:spcPts val="600"/>
              </a:spcBef>
            </a:pPr>
            <a:r>
              <a:rPr lang="en-US" sz="3400" dirty="0"/>
              <a:t>Trained with 1.2 million images from </a:t>
            </a:r>
            <a:r>
              <a:rPr lang="en-US" sz="3400" dirty="0" err="1"/>
              <a:t>ImageNet</a:t>
            </a:r>
            <a:r>
              <a:rPr lang="en-US" sz="3400" dirty="0"/>
              <a:t> – to categorize them into 1000 categories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smtClean="0">
                <a:uFillTx/>
              </a:rPr>
              <a:t>11/07/17</a:t>
            </a:r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771" y="9061148"/>
            <a:ext cx="4118187" cy="519289"/>
          </a:xfrm>
        </p:spPr>
        <p:txBody>
          <a:bodyPr/>
          <a:lstStyle/>
          <a:p>
            <a:pPr>
              <a:defRPr>
                <a:uFillTx/>
              </a:defRPr>
            </a:pPr>
            <a:r>
              <a:rPr lang="en-US" dirty="0" smtClean="0">
                <a:uFillTx/>
              </a:rPr>
              <a:t>Deep Learning</a:t>
            </a:r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24180" y="9179855"/>
            <a:ext cx="410519" cy="379591"/>
          </a:xfrm>
        </p:spPr>
        <p:txBody>
          <a:bodyPr/>
          <a:lstStyle/>
          <a:p>
            <a:fld id="{CCBD91C6-01EF-0A41-B5E1-177FB710B7D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7" y="2555293"/>
            <a:ext cx="11636801" cy="3399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274169" cy="24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9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2789</Words>
  <Application>Microsoft Macintosh PowerPoint</Application>
  <PresentationFormat>Custom</PresentationFormat>
  <Paragraphs>522</Paragraphs>
  <Slides>60</Slides>
  <Notes>13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1_Custom Design</vt:lpstr>
      <vt:lpstr>Custom Design</vt:lpstr>
      <vt:lpstr>PowerPoint Presentation</vt:lpstr>
      <vt:lpstr>Why convnets</vt:lpstr>
      <vt:lpstr>Properties of the visual world</vt:lpstr>
      <vt:lpstr>Convolutional Neural Networks</vt:lpstr>
      <vt:lpstr>Receptive fields</vt:lpstr>
      <vt:lpstr>Activation Maps</vt:lpstr>
      <vt:lpstr>Early Convnet Successes</vt:lpstr>
      <vt:lpstr>Now, very deep networks (Krizhevsky,Sutskever, &amp; Hinton) </vt:lpstr>
      <vt:lpstr>Now, very deep networks  (Krizhevsky,Sutskever, &amp; Hinton) </vt:lpstr>
      <vt:lpstr>Now, very deep networks  (Krizhevsky, Sutskever, &amp; Hinton) </vt:lpstr>
      <vt:lpstr>The Imagenet Large Scale  Visual Recognition Challenge (ILSVRC)</vt:lpstr>
      <vt:lpstr>Goal</vt:lpstr>
      <vt:lpstr>Imagenet: Overall Image Variance</vt:lpstr>
      <vt:lpstr>Imagenet: Within-category variance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How did they do it?</vt:lpstr>
      <vt:lpstr>A Revolution in Depth</vt:lpstr>
      <vt:lpstr>A Revolution in Depth</vt:lpstr>
      <vt:lpstr>A Revolution in Depth</vt:lpstr>
      <vt:lpstr>A Revolution in Depth</vt:lpstr>
      <vt:lpstr>A Revolution in Depth</vt:lpstr>
      <vt:lpstr>A Revolution in Depth</vt:lpstr>
      <vt:lpstr>Examples</vt:lpstr>
      <vt:lpstr>Examples</vt:lpstr>
      <vt:lpstr>Examples</vt:lpstr>
      <vt:lpstr>Overview of Convnets</vt:lpstr>
      <vt:lpstr>The Details</vt:lpstr>
      <vt:lpstr>Operations in Each Layer</vt:lpstr>
      <vt:lpstr>Filtering</vt:lpstr>
      <vt:lpstr>Filtering</vt:lpstr>
      <vt:lpstr>Stop &amp; look at demo...</vt:lpstr>
      <vt:lpstr>Non-Linearity</vt:lpstr>
      <vt:lpstr>Non-Linearity</vt:lpstr>
      <vt:lpstr>Spatial Pooling</vt:lpstr>
      <vt:lpstr>Role of Pooling </vt:lpstr>
      <vt:lpstr>Components of Each Layer</vt:lpstr>
      <vt:lpstr>Normalization across Data</vt:lpstr>
      <vt:lpstr>Overview of Convnets</vt:lpstr>
      <vt:lpstr>Architecture</vt:lpstr>
      <vt:lpstr>How to Choose Architecture</vt:lpstr>
      <vt:lpstr>Architecture</vt:lpstr>
      <vt:lpstr>Architecture</vt:lpstr>
      <vt:lpstr>But, there’s a better way</vt:lpstr>
      <vt:lpstr>How important is Depth</vt:lpstr>
      <vt:lpstr>Architecture of Krizhevsky et al. </vt:lpstr>
      <vt:lpstr>Ablation study (Zeiler &amp; Fergus)</vt:lpstr>
      <vt:lpstr>PowerPoint Presentation</vt:lpstr>
      <vt:lpstr>Ablation study (Zeiler &amp; Fergus)</vt:lpstr>
      <vt:lpstr>Architecture of Krizhevsky et al. </vt:lpstr>
      <vt:lpstr>Tapping off Features at each Layer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Modeling with RNNs</dc:title>
  <cp:lastModifiedBy>Gary Cottrell</cp:lastModifiedBy>
  <cp:revision>37</cp:revision>
  <dcterms:modified xsi:type="dcterms:W3CDTF">2018-01-31T04:56:05Z</dcterms:modified>
</cp:coreProperties>
</file>